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870585" rtl="0" eaLnBrk="1" latinLnBrk="0" hangingPunct="1">
        <a:lnSpc>
          <a:spcPct val="90000"/>
        </a:lnSpc>
        <a:spcBef>
          <a:spcPct val="0"/>
        </a:spcBef>
        <a:buNone/>
        <a:defRPr sz="41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805" indent="-217805" algn="l" defTabSz="870585" rtl="0" eaLnBrk="1" latinLnBrk="0" hangingPunct="1">
        <a:lnSpc>
          <a:spcPct val="90000"/>
        </a:lnSpc>
        <a:spcBef>
          <a:spcPct val="191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4pPr>
      <a:lvl5pPr marL="195961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5pPr>
      <a:lvl6pPr marL="239458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6pPr>
      <a:lvl7pPr marL="283019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7pPr>
      <a:lvl8pPr marL="326580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8pPr>
      <a:lvl9pPr marL="370141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1pPr>
      <a:lvl2pPr marL="43561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2pPr>
      <a:lvl3pPr marL="87058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3pPr>
      <a:lvl4pPr marL="130619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4pPr>
      <a:lvl5pPr marL="174180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5pPr>
      <a:lvl6pPr marL="217741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6pPr>
      <a:lvl7pPr marL="261239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7pPr>
      <a:lvl8pPr marL="304800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8pPr>
      <a:lvl9pPr marL="348361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hyperlink" Target="https://www.studocu.com/hk?utm_campaign=shared-document&amp;utm_source=studocu-document&amp;utm_medium=social_sharing&amp;utm_content=lecture-5-project-cost-managemen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www.studocu.com/hk?utm_campaign=shared-document&amp;utm_source=studocu-document&amp;utm_medium=social_sharing&amp;utm_content=lecture-5-project-cost-management" TargetMode="Externa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hyperlink" Target="https://en.wikipedia.org/wiki/Black_swan_theory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studocu.com/hk?utm_campaign=shared-document&amp;utm_source=studocu-document&amp;utm_medium=social_sharing&amp;utm_content=lecture-5-project-cost-management" TargetMode="Externa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6" name="rect 3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8" name="textbox 38"/>
          <ns0:cNvSpPr/>
          <ns0:nvPr/>
        </ns0:nvSpPr>
        <ns0:spPr>
          <ns1:xfrm>
            <ns1:off x="516243" y="1151389"/>
            <ns1:ext cx="8692515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Importance of</ns1:t>
            </ns1:r>
            <ns1:r>
              <ns1:rPr sz="21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Cost Management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What is Project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Management?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Basic Principles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Manage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7000"/>
              </ns1:lnSpc>
              <ns1:spcBef>
                <ns1:spcPts val="15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Four Main Processes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6570" algn="l" rtl="0" eaLnBrk="0">
              <ns1:lnSpc>
                <ns1:spcPct val="88000"/>
              </ns1:lnSpc>
              <ns1:spcBef>
                <ns1:spcPts val="1485"/>
              </ns1:spcBef>
            </ns1:pPr>
            <ns1:r>
              <ns1:rPr sz="15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Planning Cost Management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190"/>
              </ns1:spcBef>
            </ns1:pPr>
            <ns1:r>
              <ns1:rPr sz="15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</ns1:t>
            </ns1:r>
            <ns1:r>
              <ns1:rPr sz="15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 Costs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1965" algn="l" rtl="0" eaLnBrk="0">
              <ns1:lnSpc>
                <ns1:spcPct val="88000"/>
              </ns1:lnSpc>
              <ns1:spcBef>
                <ns1:spcPts val="119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Determinin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 the Budget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7520" algn="l" rtl="0" eaLnBrk="0">
              <ns1:lnSpc>
                <ns1:spcPct val="88000"/>
              </ns1:lnSpc>
              <ns1:spcBef>
                <ns1:spcPts val="1190"/>
              </ns1:spcBef>
            </ns1:pPr>
            <ns1:r>
              <ns1:rPr sz="15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</ns1:t>
            </ns1:r>
            <ns1:r>
              <ns1:rPr sz="15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Controlling Costs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35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 to Assis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 in Project Cost Management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8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grpSp>
        <ns0:nvGrpSpPr>
          <ns0:cNvPr id="6" name="group 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40" name="path 4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2" name="path 4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4" name="textbox 44"/>
          <ns0:cNvSpPr/>
          <ns0:nvPr/>
        </ns0:nvSpPr>
        <ns0:spPr>
          <ns1:xfrm>
            <ns1:off x="176160" y="218897"/>
            <ns1:ext cx="1380489" cy="4292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4000"/>
              </ns1:lnSpc>
            </ns1:pPr>
            <ns1:r>
              <ns1:rPr sz="3600" kern="0" spc="-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Outline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46" name="textbox 4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0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16" name="rect 21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18" name="textbox 218"/>
          <ns0:cNvSpPr/>
          <ns0:nvPr/>
        </ns0:nvSpPr>
        <ns0:spPr>
          <ns1:xfrm>
            <ns1:off x="333681" y="1151389"/>
            <ns1:ext cx="8635365" cy="557720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3695" indent="-340995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b="1" i="1" u="sng" kern="0" spc="-3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Cash</ns1:t>
            </ns1:r>
            <ns1:r>
              <ns1:rPr sz="2100" b="1" i="1" u="sng" kern="0" spc="-3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flow analysis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a method for determining estimated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ual costs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benefits for a project 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nd resulting annual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cash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flow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indent="-295910" algn="l" rtl="0" eaLnBrk="0">
              <ns1:lnSpc>
                <ns1:spcPct val="89000"/>
              </ns1:lnSpc>
              <ns1:spcBef>
                <ns1:spcPts val="14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managers must conduct cash flow analysis to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determine NPV and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consider cash flows when selec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ting projects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Tangible an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 intangible costs and benefits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430"/>
              </ns1:spcBef>
            </ns1:pPr>
            <ns1:r>
              <ns1:rPr sz="15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 </ns1:t>
            </ns1:r>
            <ns1:r>
              <ns1:rPr sz="2000" b="1" i="1" u="sng" kern="0" spc="-3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Tangible costs/benefits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 those easy to 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easure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dollars.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6315" indent="-518160" algn="l" rtl="0" eaLnBrk="0">
              <ns1:lnSpc>
                <ns1:spcPct val="89000"/>
              </ns1:lnSpc>
              <ns1:spcBef>
                <ns1:spcPts val="1195"/>
              </ns1:spcBef>
            </ns1:pPr>
            <ns1:r>
              <ns1:rPr sz="15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Intangible costs/benefits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 those difficult to measure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dollars</ns1:t>
            </ns1:r>
            <ns1:r>
              <ns1:rPr sz="20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(and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thus,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often harder to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justify), such as goodwill, employee morale,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etc.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Direct and indir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ect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9965" indent="-511810" algn="l" rtl="0" eaLnBrk="0">
              <ns1:lnSpc>
                <ns1:spcPct val="89000"/>
              </ns1:lnSpc>
              <ns1:spcBef>
                <ns1:spcPts val="1435"/>
              </ns1:spcBef>
            </ns1:pPr>
            <ns1:r>
              <ns1:rPr sz="1500" b="1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Direct</ns1:t>
            </ns1:r>
            <ns1:r>
              <ns1:rPr sz="2000" b="1" i="1" u="sng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directly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related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creating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products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services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 (e.g., salaries and purchase costs). Project 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anagers should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7585" algn="l" rtl="0" eaLnBrk="0">
              <ns1:lnSpc>
                <ns1:spcPct val="88000"/>
              </ns1:lnSpc>
              <ns1:spcBef>
                <ns1:spcPts val="52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focus on direct costs because they can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 controlled.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6790" indent="-508635" algn="l" rtl="0" eaLnBrk="0">
              <ns1:lnSpc>
                <ns1:spcPct val="89000"/>
              </ns1:lnSpc>
              <ns1:spcBef>
                <ns1:spcPts val="1195"/>
              </ns1:spcBef>
            </ns1:pPr>
            <ns1:r>
              <ns1:rPr sz="15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</ns1:t>
            </ns1:r>
            <ns1:r>
              <ns1:rPr sz="1500" b="1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Indirect</ns1:t>
            </ns1:r>
            <ns1:r>
              <ns1:rPr sz="2000" b="1" i="1" u="sng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</ns1:t>
            </ns1:r>
            <ns1:r>
              <ns1:rPr sz="2000" i="1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directly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related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products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services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project, but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indirectly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related to performing work on the p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roject, such as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7585" algn="l" rtl="0" eaLnBrk="0">
              <ns1:lnSpc>
                <ns1:spcPct val="88000"/>
              </ns1:lnSpc>
              <ns1:spcBef>
                <ns1:spcPts val="525"/>
              </ns1:spcBef>
            </ns1:pP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electricity, pa</ns1:t>
            </ns1:r>
            <ns1:r>
              <ns1:rPr sz="2000" kern="0" spc="238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1">
                  <ns1:extLst>
                    <ns1:ext uri="{DAF060AB-1E55-43B9-8AAB-6FB025537F2F}">
                      <ns3:hlinkClr val="000000"/>
                      <ns3:folHlinkClr val="000000"/>
                      <ns3:hlinkUnderline val="0"/>
                    </ns1:ext>
                  </ns1:extLst>
                </ns1:hlinkClick>
              </ns1:rPr>
              <ns1:t>.</ns1:t>
            </ns1:r>
            <ns1:r>
              <ns1:rPr sz="2000" kern="0" spc="-15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pers,informationsystems,etc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220" name="picture 22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69" y="1979304"/>
            <ns1:ext cx="135255" cy="211073"/>
          </ns1:xfrm>
          <ns1:prstGeom prst="rect">
            <ns1:avLst/>
          </ns1:prstGeom>
        </ns0:spPr>
      </ns0:pic>
      <ns0:sp>
        <ns0:nvSpPr>
          <ns0:cNvPr id="222" name="textbox 222"/>
          <ns0:cNvSpPr/>
          <ns0:nvPr/>
        </ns0:nvSpPr>
        <ns0:spPr>
          <ns1:xfrm>
            <ns1:off x="167930" y="208382"/>
            <ns1:ext cx="8411844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Basic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Principles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(3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0" name="group 2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24" name="path 22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26" name="path 22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28" name="textbox 22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230" name="textbox 230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11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1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32" name="rect 23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34" name="rect 234"/>
          <ns0:cNvSpPr/>
          <ns0:nvPr/>
        </ns0:nvSpPr>
        <ns0:spPr>
          <ns1:xfrm>
            <ns1:off x="3140278" y="1897393"/>
            <ns1:ext cx="1743455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36" name="textbox 236"/>
          <ns0:cNvSpPr/>
          <ns0:nvPr/>
        </ns0:nvSpPr>
        <ns0:spPr>
          <ns1:xfrm>
            <ns1:off x="376543" y="1151377"/>
            <ns1:ext cx="8832215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Sunk cost</ns1:t>
            </ns1:r>
            <ns1:r>
              <ns1:rPr sz="21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money that has be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 spent in the past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4860" indent="-294640" algn="l" rtl="0" eaLnBrk="0">
              <ns1:lnSpc>
                <ns1:spcPct val="89000"/>
              </ns1:lnSpc>
              <ns1:spcBef>
                <ns1:spcPts val="14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When deciding what projects to invest in or continue, y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ou should not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include sunk costs.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Consid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er it gone.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2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6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Learning curve theory</ns1:t>
            </ns1:r>
            <ns1:r>
              <ns1:rPr sz="21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states that when many items are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produced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6235" indent="3175" algn="l" rtl="0" eaLnBrk="0">
              <ns1:lnSpc>
                <ns1:spcPct val="93000"/>
              </ns1:lnSpc>
              <ns1:spcBef>
                <ns1:spcPts val="590"/>
              </ns1:spcBef>
            </ns1:pP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repetitively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the unit cost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those items decr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eases in a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regular pattern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more units are produced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1155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6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Reserves</ns1:t>
            </ns1:r>
            <ns1:r>
              <ns1:rPr sz="21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 do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llars included in a cost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r>
              <ns1:rPr sz="21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mitigate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risk by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allowing for futu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 situations that are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difficult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predict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430"/>
              </ns1:spcBef>
            </ns1:pPr>
            <ns1:r>
              <ns1:rPr sz="1500" b="1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 </ns1:t>
            </ns1:r>
            <ns1:r>
              <ns1:rPr sz="2000" b="1" i="1" u="sng" kern="0" spc="-3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Contingency</ns1:t>
            </ns1:r>
            <ns1:r>
              <ns1:rPr sz="2000" b="1" i="1" u="sng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reserves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allow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future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situations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</ns1:t>
            </ns1:r>
            <ns1:r>
              <ns1:rPr sz="2000" kern="0" spc="-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partially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6790" algn="l" rtl="0" eaLnBrk="0">
              <ns1:lnSpc>
                <ns1:spcPct val="93000"/>
              </ns1:lnSpc>
              <ns1:spcBef>
                <ns1:spcPts val="27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planned for (sometimes called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known unknowns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 and are inc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luded in the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cost baseline. For example, hiring and training costs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replacing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resigned team 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embers.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6315" indent="-518160" algn="l" rtl="0" eaLnBrk="0">
              <ns1:lnSpc>
                <ns1:spcPct val="93000"/>
              </ns1:lnSpc>
              <ns1:spcBef>
                <ns1:spcPts val="1105"/>
              </ns1:spcBef>
            </ns1:pPr>
            <ns1:r>
              <ns1:rPr sz="15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 reserves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allow for future situations that are unpredictable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(sometimes called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unknown unknowns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 and are not inclu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ded in a project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baseline. For example, cost of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replacing a sick project manager.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1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8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86000"/>
              </ns1:lnSpc>
              <ns1:spcBef>
                <ns1:spcPts val="0"/>
              </ns1:spcBef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12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238" name="picture 23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67232" y="1644017"/>
            <ns1:ext cx="135254" cy="211073"/>
          </ns1:xfrm>
          <ns1:prstGeom prst="rect">
            <ns1:avLst/>
          </ns1:prstGeom>
        </ns0:spPr>
      </ns0:pic>
      <ns0:sp>
        <ns0:nvSpPr>
          <ns0:cNvPr id="240" name="textbox 240"/>
          <ns0:cNvSpPr/>
          <ns0:nvPr/>
        </ns0:nvSpPr>
        <ns0:spPr>
          <ns1:xfrm>
            <ns1:off x="167930" y="208382"/>
            <ns1:ext cx="8411844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Basic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Principles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(4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2" name="group 2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42" name="path 24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44" name="path 24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46" name="textbox 24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48" name="rect 24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50" name="rect 250"/>
          <ns0:cNvSpPr/>
          <ns0:nvPr/>
        </ns0:nvSpPr>
        <ns0:spPr>
          <ns1:xfrm>
            <ns1:off x="3028835" y="2304303"/>
            <ns1:ext cx="2909316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52" name="textbox 252"/>
          <ns0:cNvSpPr/>
          <ns0:nvPr/>
        </ns0:nvSpPr>
        <ns0:spPr>
          <ns1:xfrm>
            <ns1:off x="371781" y="1151389"/>
            <ns1:ext cx="8534400" cy="444754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5600" indent="-343535" algn="l" rtl="0" eaLnBrk="0">
              <ns1:lnSpc>
                <ns1:spcPct val="97000"/>
              </ns1:lnSpc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2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</ns1:t>
            </ns1:r>
            <ns1:r>
              <ns1:rPr sz="2200" kern="0" spc="0" baseline="280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</ns1:t>
            </ns1:r>
            <ns1:r>
              <ns1:rPr sz="1400" kern="0" spc="3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step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</ns1:t>
            </ns1:r>
            <ns1:r>
              <ns1:rPr sz="2100" kern="0" spc="1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how</ns1:t>
            </ns1:r>
            <ns1:r>
              <ns1:rPr sz="2100" kern="0" spc="1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1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</ns1:t>
            </ns1:r>
            <ns1:r>
              <ns1:rPr sz="2100" kern="0" spc="1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will</ns1:t>
            </ns1:r>
            <ns1:r>
              <ns1:rPr sz="2100" kern="0" spc="1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    </ns1:t>
            </ns1:r>
            <ns1:r>
              <ns1:rPr sz="21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managed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throu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ghout the life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8775" indent="-346075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ect team uses 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expert</ns1:t>
            </ns1:r>
            <ns1:r>
              <ns1:rPr sz="2100" i="1" kern="0" spc="-3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judgment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analytical techniques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and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meetings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develop the cost management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plan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4860" indent="-294640" algn="l" rtl="0" eaLnBrk="0">
              <ns1:lnSpc>
                <ns1:spcPct val="89000"/>
              </ns1:lnSpc>
              <ns1:spcBef>
                <ns1:spcPts val="14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costs, like project schedules, grow out 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basic documents that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initiate a project, like the pr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oject charter.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mana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gement plan includes: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1430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Level of accuracy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Activity cost estimates normally have roundi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ng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indent="-635" algn="l" rtl="0" eaLnBrk="0">
              <ns1:lnSpc>
                <ns1:spcPct val="89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guidelines (e.g., to the nearest $100). There may also b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 guidelines for the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contingency funds to include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(e.g.,</ns1:t>
            </ns1:r>
            <ns1:r>
              <ns1:rPr sz="2000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10% or 20%).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8000"/>
              </ns1:lnSpc>
            </ns1:pP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86130" indent="-309245" algn="l" rtl="0" eaLnBrk="0">
              <ns1:lnSpc>
                <ns1:spcPct val="89000"/>
              </ns1:lnSpc>
              <ns1:spcBef>
                <ns1:spcPts val="0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  </ns1:t>
            </ns1:r>
            <ns1:r>
              <ns1:rPr sz="2000" b="1" i="1" u="sng" kern="0" spc="-3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Units of measure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Each unit used in cost measure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ments, such as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labor hours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days, should be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defined.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254" name="picture 25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62480" y="2802264"/>
            <ns1:ext cx="135255" cy="211073"/>
          </ns1:xfrm>
          <ns1:prstGeom prst="rect">
            <ns1:avLst/>
          </ns1:prstGeom>
        </ns0:spPr>
      </ns0:pic>
      <ns0:sp>
        <ns0:nvSpPr>
          <ns0:cNvPr id="256" name="textbox 256"/>
          <ns0:cNvSpPr/>
          <ns0:nvPr/>
        </ns0:nvSpPr>
        <ns0:spPr>
          <ns1:xfrm>
            <ns1:off x="213650" y="208382"/>
            <ns1:ext cx="6994525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Plannin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 Cost Management (1</ns1:t>
            </ns1:r>
            <ns1:r>
              <ns1:rPr sz="3600" kern="0" spc="1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4" name="group 2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58" name="path 25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60" name="path 26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64" name="textbox 26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266" name="textbox 266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13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3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68" name="rect 26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70" name="rect 270"/>
          <ns0:cNvSpPr/>
          <ns0:nvPr/>
        </ns0:nvSpPr>
        <ns0:spPr>
          <ns1:xfrm>
            <ns1:off x="1111643" y="3226130"/>
            <ns1:ext cx="806197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72" name="rect 272"/>
          <ns0:cNvSpPr/>
          <ns0:nvPr/>
        </ns0:nvSpPr>
        <ns0:spPr>
          <ns1:xfrm>
            <ns1:off x="4365383" y="3950030"/>
            <ns1:ext cx="1911096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74" name="rect 274"/>
          <ns0:cNvSpPr/>
          <ns0:nvPr/>
        </ns0:nvSpPr>
        <ns0:spPr>
          <ns1:xfrm>
            <ns1:off x="4950599" y="2921330"/>
            <ns1:ext cx="3215640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76" name="textbox 276"/>
          <ns0:cNvSpPr/>
          <ns0:nvPr/>
        </ns0:nvSpPr>
        <ns0:spPr>
          <ns1:xfrm>
            <ns1:off x="333681" y="1146628"/>
            <ns1:ext cx="8875394" cy="584136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includes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</ns1:t>
            </ns1:r>
            <ns1:r>
              <ns1:rPr sz="2100" i="1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’d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):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430"/>
              </ns1:spcBef>
            </ns1:pPr>
            <ns1:r>
              <ns1:rPr sz="15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 </ns1:t>
            </ns1:r>
            <ns1:r>
              <ns1:rPr sz="2000" b="1" i="1" u="sng" kern="0" spc="-4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Organizational</ns1:t>
            </ns1:r>
            <ns1:r>
              <ns1:rPr sz="2000" b="1" i="1" u="sng" kern="0" spc="-3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procedure</ns1:t>
            </ns1:r>
            <ns1:r>
              <ns1:rPr sz="2000" b="1" i="1" u="sng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links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organizations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refer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WBS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2955" indent="3175" algn="l" rtl="0" eaLnBrk="0">
              <ns1:lnSpc>
                <ns1:spcPct val="93000"/>
              </ns1:lnSpc>
              <ns1:spcBef>
                <ns1:spcPts val="27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component used for project cost accounting as the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</ns1:t>
            </ns1:r>
            <ns1:r>
              <ns1:rPr sz="2000" i="1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trol account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(CA).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 CA is often assigned a unique code in the organiz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ation’s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accounting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system. Project teams must understand and use these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codes properly.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9425" algn="l" rtl="0" eaLnBrk="0">
              <ns1:lnSpc>
                <ns1:spcPct val="85000"/>
              </ns1:lnSpc>
              <ns1:spcBef>
                <ns1:spcPts val="1440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   </ns1:t>
            </ns1:r>
            <ns1:r>
              <ns1:rPr sz="2000" b="1" i="1" u="sng" kern="0" spc="-3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 thresholds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Costs often have a specified amount of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variation  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765" algn="l" rtl="0" eaLnBrk="0">
              <ns1:lnSpc>
                <ns1:spcPct val="78000"/>
              </ns1:lnSpc>
              <ns1:spcBef>
                <ns1:spcPts val="35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allowed before action needs to be taken, such as</ns1:t>
            </ns1:r>
            <ns1:r>
              <ns1:rPr sz="2000" kern="0" spc="2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10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% 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baseline cost.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3235" algn="l" rtl="0" eaLnBrk="0">
              <ns1:lnSpc>
                <ns1:spcPct val="87000"/>
              </ns1:lnSpc>
              <ns1:spcBef>
                <ns1:spcPts val="1430"/>
              </ns1:spcBef>
            </ns1:pPr>
            <ns1:r>
              <ns1:rPr sz="1500" b="1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5.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Rules</ns1:t>
            </ns1:r>
            <ns1:r>
              <ns1:rPr sz="2000" b="1" i="1" u="sng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b="1" i="1" u="sng" kern="0" spc="-2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performance</ns1:t>
            </ns1:r>
            <ns1:r>
              <ns1:rPr sz="2000" b="1" i="1" u="sng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measurement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EVM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indent="-6350" algn="l" rtl="0" eaLnBrk="0">
              <ns1:lnSpc>
                <ns1:spcPct val="89000"/>
              </ns1:lnSpc>
              <ns1:spcBef>
                <ns1:spcPts val="31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 plan would define measurement rules, such as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how often actual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will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tracked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what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level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detail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89560" algn="l" rtl="0" eaLnBrk="0">
              <ns1:lnSpc>
                <ns1:spcPct val="89000"/>
              </ns1:lnSpc>
              <ns1:spcBef>
                <ns1:spcPts val="1430"/>
              </ns1:spcBef>
            </ns1:pPr>
            <ns1:r>
              <ns1:rPr sz="1500" b="1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6.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Reporting</ns1:t>
            </ns1:r>
            <ns1:r>
              <ns1:rPr sz="2000" b="1" i="1" u="sng" kern="0" spc="-3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formats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format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frequency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reports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required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8475" algn="l" rtl="0" eaLnBrk="0">
              <ns1:lnSpc>
                <ns1:spcPct val="88000"/>
              </ns1:lnSpc>
              <ns1:spcBef>
                <ns1:spcPts val="1420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7.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Process descriptions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how to perform all the cost 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anagement processes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7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14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278" name="textbox 278"/>
          <ns0:cNvSpPr/>
          <ns0:nvPr/>
        </ns0:nvSpPr>
        <ns0:spPr>
          <ns1:xfrm>
            <ns1:off x="213650" y="208382"/>
            <ns1:ext cx="6994525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Plannin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 Cost Management (2</ns1:t>
            </ns1:r>
            <ns1:r>
              <ns1:rPr sz="3600" kern="0" spc="1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6" name="group 2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80" name="path 28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82" name="path 28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84" name="textbox 28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86" name="rect 28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88" name="textbox 288"/>
          <ns0:cNvSpPr/>
          <ns0:nvPr/>
        </ns0:nvSpPr>
        <ns0:spPr>
          <ns1:xfrm>
            <ns1:off x="333681" y="1151389"/>
            <ns1:ext cx="8578215" cy="491426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3220" indent="-35052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managers must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take cost estimates serious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ly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</ns1:t>
            </ns1:r>
            <ns1:r>
              <ns1:rPr sz="2100" kern="0" spc="-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they want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complete projects within bud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get constraints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6870" indent="-344170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After developing a good resource requirements lis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t, project managers and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their teams must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 several estimates</ns1:t>
            </ns1:r>
            <ns1:r>
              <ns1:rPr sz="2100" kern="0" spc="1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 costs</ns1:t>
            </ns1:r>
            <ns1:r>
              <ns1:rPr sz="2100" kern="0" spc="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these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6235" algn="l" rtl="0" eaLnBrk="0">
              <ns1:lnSpc>
                <ns1:spcPct val="81000"/>
              </ns1:lnSpc>
              <ns1:spcBef>
                <ns1:spcPts val="600"/>
              </ns1:spcBef>
            </ns1:pP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resources.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4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u="sng" kern="0" spc="-4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Example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</ns1:t>
            </ns1:r>
            <ns1:r>
              <ns1:rPr sz="2000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test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the list 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resource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145" algn="l" rtl="0" eaLnBrk="0">
              <ns1:lnSpc>
                <ns1:spcPct val="93000"/>
              </ns1:lnSpc>
              <ns1:spcBef>
                <ns1:spcPts val="27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requirements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would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describe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skill</ns1:t>
            </ns1:r>
            <ns1:r>
              <ns1:rPr sz="20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level</ns1:t>
            </ns1:r>
            <ns1:r>
              <ns1:rPr sz="20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people</ns1:t>
            </ns1:r>
            <ns1:r>
              <ns1:rPr sz="20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needed</ns1:t>
            </ns1:r>
            <ns1:r>
              <ns1:rPr sz="20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i="1" kern="0" spc="-2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   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test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number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i="1" kern="0" spc="-2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people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hours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suggested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i="1" kern="0" spc="-2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test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etc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 this information is required to develop a go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od cost estimate.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Three related t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opics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1430"/>
              </ns1:spcBef>
            </ns1:pPr>
            <ns1:r>
              <ns1:rPr sz="15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Types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119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Tools</ns1:t>
            </ns1:r>
            <ns1:r>
              <ns1:rPr sz="20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techniques</ns1:t>
            </ns1:r>
            <ns1:r>
              <ns1:rPr sz="20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ating</ns1:t>
            </ns1:r>
            <ns1:r>
              <ns1:rPr sz="20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10000"/>
              </ns1:lnSpc>
            </ns1:pPr>
            <ns1:endParaRPr sz="9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80060" algn="l" rtl="0" eaLnBrk="0">
              <ns1:lnSpc>
                <ns1:spcPct val="88000"/>
              </ns1:lnSpc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Typical problems associated with IT cost</ns1:t>
            </ns1:r>
            <ns1:r>
              <ns1:rPr sz="20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imates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290" name="picture 29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2" y="3137541"/>
            <ns1:ext cx="135255" cy="211073"/>
          </ns1:xfrm>
          <ns1:prstGeom prst="rect">
            <ns1:avLst/>
          </ns1:prstGeom>
        </ns0:spPr>
      </ns0:pic>
      <ns0:grpSp>
        <ns0:nvGrpSpPr>
          <ns0:cNvPr id="28" name="group 2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92" name="path 29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94" name="path 29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96" name="textbox 296"/>
          <ns0:cNvSpPr/>
          <ns0:nvPr/>
        </ns0:nvSpPr>
        <ns0:spPr>
          <ns1:xfrm>
            <ns1:off x="169759" y="208382"/>
            <ns1:ext cx="3585845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Estimati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ng Costs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300" name="textbox 30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02" name="textbox 302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15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04" name="rect 30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06" name="rect 306"/>
          <ns0:cNvSpPr/>
          <ns0:nvPr/>
        </ns0:nvSpPr>
        <ns0:spPr>
          <ns1:xfrm>
            <ns1:off x="7100963" y="4191012"/>
            <ns1:ext cx="1880615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08" name="rect 308"/>
          <ns0:cNvSpPr/>
          <ns0:nvPr/>
        </ns0:nvSpPr>
        <ns0:spPr>
          <ns1:xfrm>
            <ns1:off x="1111643" y="4495813"/>
            <ns1:ext cx="1911096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10" name="rect 310"/>
          <ns0:cNvSpPr/>
          <ns0:nvPr/>
        </ns0:nvSpPr>
        <ns0:spPr>
          <ns1:xfrm>
            <ns1:off x="4139831" y="4956063"/>
            <ns1:ext cx="3983735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12" name="textbox 312"/>
          <ns0:cNvSpPr/>
          <ns0:nvPr/>
        </ns0:nvSpPr>
        <ns0:spPr>
          <ns1:xfrm>
            <ns1:off x="317839" y="1151389"/>
            <ns1:ext cx="889063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79" rIns="0" bIns="0"/>
          <ns1:lstStyle/>
          <ns1:p>
            <ns1:pPr marL="371475" indent="-343535" algn="l" rtl="0" eaLnBrk="0">
              <ns1:lnSpc>
                <ns1:spcPct val="99000"/>
              </ns1:lnSpc>
              <ns1:spcBef>
                <ns1:spcPts val="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managers normally prepare several types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estimates for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 projects.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Three basic types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 are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ROM</ns1:t>
            </ns1:r>
            <ns1:r>
              <ns1:rPr sz="2100" i="1" kern="0" spc="-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77190" algn="l" rtl="0" eaLnBrk="0">
              <ns1:lnSpc>
                <ns1:spcPct val="88000"/>
              </ns1:lnSpc>
              <ns1:spcBef>
                <ns1:spcPts val="595"/>
              </ns1:spcBef>
            </ns1:pP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budgetary estimate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definitive estimate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4345" indent="-437515" algn="l" rtl="0" eaLnBrk="0">
              <ns1:lnSpc>
                <ns1:spcPct val="98000"/>
              </ns1:lnSpc>
              <ns1:spcBef>
                <ns1:spcPts val="1370"/>
              </ns1:spcBef>
            </ns1:pPr>
            <ns1:r>
              <ns1:rPr sz="19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 </ns1:t>
            </ns1:r>
            <ns1:r>
              <ns1:rPr sz="21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Roug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 order of</ns1:t>
            </ns1:r>
            <ns1:r>
              <ns1:rPr sz="2100" kern="0" spc="-1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magnitude (ROM) estimate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provides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what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 will cost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06095" algn="l" rtl="0" eaLnBrk="0">
              <ns1:lnSpc>
                <ns1:spcPct val="88000"/>
              </ns1:lnSpc>
              <ns1:spcBef>
                <ns1:spcPts val="1130"/>
              </ns1:spcBef>
              <ns1:tabLst>
                <ns1:tab pos="64135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Also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called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ballpark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guesstimate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swag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broad</ns1:t>
            </ns1:r>
            <ns1:r>
              <ns1:rPr sz="2000" i="1" kern="0" spc="-1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gauge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800735" indent="-294640" algn="l" rtl="0" eaLnBrk="0">
              <ns1:lnSpc>
                <ns1:spcPct val="89000"/>
              </ns1:lnSpc>
              <ns1:spcBef>
                <ns1:spcPts val="1195"/>
              </ns1:spcBef>
              <ns1:tabLst>
                <ns1:tab pos="64135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Done very early in a project or even before a project is offi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cially started, and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its accuracy is typically −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50% to +100%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805815" indent="-299720" algn="l" rtl="0" eaLnBrk="0">
              <ns1:lnSpc>
                <ns1:spcPct val="89000"/>
              </ns1:lnSpc>
              <ns1:spcBef>
                <ns1:spcPts val="1430"/>
              </ns1:spcBef>
              <ns1:tabLst>
                <ns1:tab pos="64135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managers and top management use this estimate to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help make project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selection decisions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785"/>
              </ns1:spcBef>
            </ns1:pP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  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Budgetary estimate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used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allocate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money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into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firm’s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budget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95655" indent="-289560" algn="l" rtl="0" eaLnBrk="0">
              <ns1:lnSpc>
                <ns1:spcPct val="94000"/>
              </ns1:lnSpc>
              <ns1:spcBef>
                <ns1:spcPts val="725"/>
              </ns1:spcBef>
              <ns1:tabLst>
                <ns1:tab pos="64135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Made one to two years prior to the project completion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Its accuracy is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typically from −10% to +25%.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1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8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86000"/>
              </ns1:lnSpc>
              <ns1:spcBef>
                <ns1:spcPts val="0"/>
              </ns1:spcBef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16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314" name="picture 31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6" y="5415929"/>
            <ns1:ext cx="135255" cy="211073"/>
          </ns1:xfrm>
          <ns1:prstGeom prst="rect">
            <ns1:avLst/>
          </ns1:prstGeom>
        </ns0:spPr>
      </ns0:pic>
      <ns0:pic>
        <ns0:nvPicPr>
          <ns0:cNvPr id="316" name="picture 31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2" y="4242443"/>
            <ns1:ext cx="135255" cy="211073"/>
          </ns1:xfrm>
          <ns1:prstGeom prst="rect">
            <ns1:avLst/>
          </ns1:prstGeom>
        </ns0:spPr>
      </ns0:pic>
      <ns0:pic>
        <ns0:nvPicPr>
          <ns0:cNvPr id="318" name="picture 31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2" y="3518548"/>
            <ns1:ext cx="135255" cy="211073"/>
          </ns1:xfrm>
          <ns1:prstGeom prst="rect">
            <ns1:avLst/>
          </ns1:prstGeom>
        </ns0:spPr>
      </ns0:pic>
      <ns0:pic>
        <ns0:nvPicPr>
          <ns0:cNvPr id="320" name="picture 32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2" y="3099449"/>
            <ns1:ext cx="135255" cy="211073"/>
          </ns1:xfrm>
          <ns1:prstGeom prst="rect">
            <ns1:avLst/>
          </ns1:prstGeom>
        </ns0:spPr>
      </ns0:pic>
      <ns0:sp>
        <ns0:nvSpPr>
          <ns0:cNvPr id="322" name="textbox 322"/>
          <ns0:cNvSpPr/>
          <ns0:nvPr/>
        </ns0:nvSpPr>
        <ns0:spPr>
          <ns1:xfrm>
            <ns1:off x="173874" y="208382"/>
            <ns1:ext cx="5955029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Types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(1</ns1:t>
            </ns1:r>
            <ns1:r>
              <ns1:rPr sz="3600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30" name="group 3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324" name="path 32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26" name="path 32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28" name="textbox 32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30" name="rect 33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graphicFrame>
        <ns0:nvGraphicFramePr>
          <ns0:cNvPr id="332" name="table 332"/>
          <ns0:cNvGraphicFramePr>
            <ns1:graphicFrameLocks noGrp="1"/>
          </ns0:cNvGraphicFramePr>
          <ns0:nvPr/>
        </ns0:nvGraphicFramePr>
        <ns0:xfrm>
          <ns1:off x="734382" y="3270504"/>
          <ns1:ext cx="7860665" cy="2816225"/>
        </ns0:xfrm>
        <ns1:graphic>
          <ns1:graphicData uri="http://schemas.openxmlformats.org/drawingml/2006/table">
            <ns1:tbl>
              <ns1:tblPr/>
              <ns1:tblGrid>
                <ns1:gridCol w="1727200"/>
                <ns1:gridCol w="2705100"/>
                <ns1:gridCol w="2131060"/>
                <ns1:gridCol w="1297305"/>
              </ns1:tblGrid>
              <ns1:tr h="58483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1600" algn="l" rtl="0" eaLnBrk="0">
                        <ns1:lnSpc>
                          <ns1:spcPct val="83000"/>
                        </ns1:lnSpc>
                        <ns1:spcBef>
                          <ns1:spcPts val="5"/>
                        </ns1:spcBef>
                      </ns1:pPr>
                      <ns1:r>
                        <ns1:rPr sz="1500" b="1" kern="0" spc="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Type</ns1:t>
                      </ns1:r>
                      <ns1:r>
                        <ns1:rPr sz="1500" b="1" kern="0" spc="16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b="1" kern="0" spc="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of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2395" algn="l" rtl="0" eaLnBrk="0">
                        <ns1:lnSpc>
                          <ns1:spcPct val="89000"/>
                        </ns1:lnSpc>
                        <ns1:spcBef>
                          <ns1:spcPts val="0"/>
                        </ns1:spcBef>
                      </ns1:pPr>
                      <ns1:r>
                        <ns1:rPr sz="1500" b="1" kern="0" spc="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Estimate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5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2075" algn="l" rtl="0" eaLnBrk="0">
                        <ns1:lnSpc>
                          <ns1:spcPct val="76000"/>
                        </ns1:lnSpc>
                        <ns1:spcBef>
                          <ns1:spcPts val="0"/>
                        </ns1:spcBef>
                      </ns1:pPr>
                      <ns1:r>
                        <ns1:rPr sz="1500" b="1" kern="0" spc="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When</ns1:t>
                      </ns1:r>
                      <ns1:r>
                        <ns1:rPr sz="1500" b="1" kern="0" spc="19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b="1" kern="0" spc="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Done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2075" algn="l" rtl="0" eaLnBrk="0">
                        <ns1:lnSpc>
                          <ns1:spcPct val="85000"/>
                        </ns1:lnSpc>
                        <ns1:spcBef>
                          <ns1:spcPts val="5"/>
                        </ns1:spcBef>
                      </ns1:pPr>
                      <ns1:r>
                        <ns1:rPr sz="1500" b="1" kern="0" spc="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Why</ns1:t>
                      </ns1:r>
                      <ns1:r>
                        <ns1:rPr sz="1500" b="1" kern="0" spc="17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b="1" kern="0" spc="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Done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5885" algn="l" rtl="0" eaLnBrk="0">
                        <ns1:lnSpc>
                          <ns1:spcPct val="85000"/>
                        </ns1:lnSpc>
                        <ns1:spcBef>
                          <ns1:spcPts val="5"/>
                        </ns1:spcBef>
                      </ns1:pPr>
                      <ns1:r>
                        <ns1:rPr sz="1500" b="1" kern="0" spc="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Typical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6680" algn="l" rtl="0" eaLnBrk="0">
                        <ns1:lnSpc>
                          <ns1:spcPct val="85000"/>
                        </ns1:lnSpc>
                        <ns1:spcBef>
                          <ns1:spcPts val="390"/>
                        </ns1:spcBef>
                      </ns1:pPr>
                      <ns1:r>
                        <ns1:rPr sz="1500" b="1" kern="0" spc="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Range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</ns1:tr>
              <ns1:tr h="82296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2000"/>
                        </ns1:lnSpc>
                      </ns1:pPr>
                      <ns1:endParaRPr sz="4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1125" indent="2540" algn="l" rtl="0" eaLnBrk="0">
                        <ns1:lnSpc>
                          <ns1:spcPct val="101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Rough order</ns1:t>
                      </ns1:r>
                      <ns1:r>
                        <ns1:rPr sz="15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of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     </ns1:t>
                      </ns1: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magnitude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9855" algn="l" rtl="0" eaLnBrk="0">
                        <ns1:lnSpc>
                          <ns1:spcPct val="85000"/>
                        </ns1:lnSpc>
                        <ns1:spcBef>
                          <ns1:spcPts val="385"/>
                        </ns1:spcBef>
                      </ns1:pPr>
                      <ns1:r>
                        <ns1:rPr sz="1500" kern="0" spc="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(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ROM</ns1:t>
                      </ns1:r>
                      <ns1:r>
                        <ns1:rPr sz="1500" kern="0" spc="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)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2000"/>
                        </ns1:lnSpc>
                      </ns1:pPr>
                      <ns1:endParaRPr sz="4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695" indent="-6985" algn="l" rtl="0" eaLnBrk="0">
                        <ns1:lnSpc>
                          <ns1:spcPct val="101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Very early</ns1:t>
                      </ns1:r>
                      <ns1:r>
                        <ns1:rPr sz="1500" kern="0" spc="1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in the</ns1:t>
                      </ns1:r>
                      <ns1:r>
                        <ns1:rPr sz="15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project</ns1:t>
                      </ns1:r>
                      <ns1:r>
                        <ns1:rPr sz="1500" kern="0" spc="1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life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   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cycle</ns1:t>
                      </ns1:r>
                      <ns1:r>
                        <ns1:rPr sz="15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, 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often</ns1:t>
                      </ns1:r>
                      <ns1:r>
                        <ns1:rPr sz="15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3–5 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years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5410" algn="l" rtl="0" eaLnBrk="0">
                        <ns1:lnSpc>
                          <ns1:spcPct val="85000"/>
                        </ns1:lnSpc>
                        <ns1:spcBef>
                          <ns1:spcPts val="385"/>
                        </ns1:spcBef>
                      </ns1:pPr>
                      <ns1:r>
                        <ns1:rPr sz="15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before</ns1:t>
                      </ns1:r>
                      <ns1:r>
                        <ns1:rPr sz="15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pro</ns1:t>
                      </ns1: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ject completion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4000"/>
                        </ns1:lnSpc>
                      </ns1:pPr>
                      <ns1:endParaRPr sz="4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695" indent="7620" algn="l" rtl="0" eaLnBrk="0">
                        <ns1:lnSpc>
                          <ns1:spcPct val="109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Provide esti</ns1:t>
                      </ns1: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mate</ns1:t>
                      </ns1:r>
                      <ns1:r>
                        <ns1:rPr sz="1500" kern="0" spc="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of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     </ns1:t>
                      </ns1:r>
                      <ns1:r>
                        <ns1:rPr sz="15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cost for selec</ns1:t>
                      </ns1: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tion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060" algn="l" rtl="0" eaLnBrk="0">
                        <ns1:lnSpc>
                          <ns1:spcPct val="83000"/>
                        </ns1:lnSpc>
                        <ns1:spcBef>
                          <ns1:spcPts val="85"/>
                        </ns1:spcBef>
                      </ns1:pP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decisions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8425" algn="l" rtl="0" eaLnBrk="0">
                        <ns1:lnSpc>
                          <ns1:spcPct val="83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-50%</ns1:t>
                      </ns1:r>
                      <ns1:r>
                        <ns1:rPr sz="1500" kern="0" spc="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to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3505" algn="l" rtl="0" eaLnBrk="0">
                        <ns1:lnSpc>
                          <ns1:spcPct val="83000"/>
                        </ns1:lnSpc>
                        <ns1:spcBef>
                          <ns1:spcPts val="425"/>
                        </ns1:spcBef>
                      </ns1:pP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+100%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579119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3030" algn="l" rtl="0" eaLnBrk="0">
                        <ns1:lnSpc>
                          <ns1:spcPct val="85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Budgetary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8585" algn="l" rtl="0" eaLnBrk="0">
                        <ns1:lnSpc>
                          <ns1:spcPct val="85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Early</ns1:t>
                      </ns1:r>
                      <ns1:r>
                        <ns1:rPr sz="1500" kern="0" spc="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,</ns1:t>
                      </ns1:r>
                      <ns1:r>
                        <ns1:rPr sz="1500" kern="0" spc="2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1–2 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years</ns1:t>
                      </ns1:r>
                      <ns1:r>
                        <ns1:rPr sz="1500" kern="0" spc="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out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950" algn="l" rtl="0" eaLnBrk="0">
                        <ns1:lnSpc>
                          <ns1:spcPct val="83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Put dollars</ns1:t>
                      </ns1:r>
                      <ns1:r>
                        <ns1:rPr sz="1500" kern="0" spc="19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in</ns1:t>
                      </ns1:r>
                      <ns1:r>
                        <ns1:rPr sz="1500" kern="0" spc="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the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5410" algn="l" rtl="0" eaLnBrk="0">
                        <ns1:lnSpc>
                          <ns1:spcPts val="1920"/>
                        </ns1:lnSpc>
                      </ns1:pP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budget</ns1:t>
                      </ns1:r>
                      <ns1:r>
                        <ns1:rPr sz="1500" kern="0" spc="20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plans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060" algn="l" rtl="0" eaLnBrk="0">
                        <ns1:lnSpc>
                          <ns1:spcPct val="83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-10%</ns1:t>
                      </ns1:r>
                      <ns1:r>
                        <ns1:rPr sz="1500" kern="0" spc="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to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3505" algn="l" rtl="0" eaLnBrk="0">
                        <ns1:lnSpc>
                          <ns1:spcPct val="83000"/>
                        </ns1:lnSpc>
                        <ns1:spcBef>
                          <ns1:spcPts val="425"/>
                        </ns1:spcBef>
                      </ns1:pP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+25%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82931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3665" algn="l" rtl="0" eaLnBrk="0">
                        <ns1:lnSpc>
                          <ns1:spcPct val="76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Definitive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2000"/>
                        </ns1:lnSpc>
                      </ns1:pPr>
                      <ns1:endParaRPr sz="4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5885" indent="10795" algn="l" rtl="0" eaLnBrk="0">
                        <ns1:lnSpc>
                          <ns1:spcPct val="101000"/>
                        </ns1:lnSpc>
                        <ns1:spcBef>
                          <ns1:spcPts val="5"/>
                        </ns1:spcBef>
                      </ns1:pP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Later</ns1:t>
                      </ns1:r>
                      <ns1:r>
                        <ns1:rPr sz="1500" kern="0" spc="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in the</ns1:t>
                      </ns1:r>
                      <ns1:r>
                        <ns1:rPr sz="15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project,</ns1:t>
                      </ns1:r>
                      <ns1:r>
                        <ns1:rPr sz="15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less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        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than</ns1:t>
                      </ns1:r>
                      <ns1:r>
                        <ns1:rPr sz="1500" kern="0" spc="2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1 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year</ns1:t>
                      </ns1:r>
                      <ns1:r>
                        <ns1:rPr sz="1500" kern="0" spc="9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out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950" algn="l" rtl="0" eaLnBrk="0">
                        <ns1:lnSpc>
                          <ns1:spcPct val="83000"/>
                        </ns1:lnSpc>
                        <ns1:spcBef>
                          <ns1:spcPts val="0"/>
                        </ns1:spcBef>
                      </ns1:pPr>
                      <ns1:r>
                        <ns1:rPr sz="1500" kern="0" spc="3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Provide details for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695" indent="5715" algn="l" rtl="0" eaLnBrk="0">
                        <ns1:lnSpc>
                          <ns1:spcPct val="109000"/>
                        </ns1:lnSpc>
                        <ns1:spcBef>
                          <ns1:spcPts val="260"/>
                        </ns1:spcBef>
                      </ns1:pPr>
                      <ns1:r>
                        <ns1:rPr sz="1500" kern="0" spc="4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purchases, estimates</ns1:t>
                      </ns1:r>
                      <ns1:r>
                        <ns1:rPr sz="1500" kern="0" spc="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  </ns1:t>
                      </ns1:r>
                      <ns1:r>
                        <ns1:rPr sz="1500" kern="0" spc="3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actual</ns1:t>
                      </ns1:r>
                      <ns1:r>
                        <ns1:rPr sz="1500" kern="0" spc="11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3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costs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060" algn="l" rtl="0" eaLnBrk="0">
                        <ns1:lnSpc>
                          <ns1:spcPct val="83000"/>
                        </ns1:lnSpc>
                        <ns1:spcBef>
                          <ns1:spcPts val="0"/>
                        </ns1:spcBef>
                      </ns1:pPr>
                      <ns1:r>
                        <ns1:rPr sz="15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-5%</ns1:t>
                      </ns1:r>
                      <ns1:r>
                        <ns1:rPr sz="1500" kern="0" spc="10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 </ns1:t>
                      </ns1:r>
                      <ns1:r>
                        <ns1:rPr sz="15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to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3505" algn="l" rtl="0" eaLnBrk="0">
                        <ns1:lnSpc>
                          <ns1:spcPct val="83000"/>
                        </ns1:lnSpc>
                        <ns1:spcBef>
                          <ns1:spcPts val="425"/>
                        </ns1:spcBef>
                      </ns1:pPr>
                      <ns1:r>
                        <ns1:rPr sz="15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Arial" panose="020B0604020202020204"/>
                          <ns1:ea typeface="Arial" panose="020B0604020202020204"/>
                          <ns1:cs typeface="Arial" panose="020B0604020202020204"/>
                        </ns1:rPr>
                        <ns1:t>+10%</ns1:t>
                      </ns1:r>
                      <ns1:endParaRPr sz="15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</ns1:tbl>
          </ns1:graphicData>
        </ns1:graphic>
      </ns0:graphicFrame>
      <ns0:sp>
        <ns0:nvSpPr>
          <ns0:cNvPr id="334" name="rect 334"/>
          <ns0:cNvSpPr/>
          <ns0:nvPr/>
        </ns0:nvSpPr>
        <ns0:spPr>
          <ns1:xfrm>
            <ns1:off x="1111643" y="1554493"/>
            <ns1:ext cx="4520183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36" name="rect 336"/>
          <ns0:cNvSpPr/>
          <ns0:nvPr/>
        </ns0:nvSpPr>
        <ns0:spPr>
          <ns1:xfrm>
            <ns1:off x="2823095" y="1859292"/>
            <ns1:ext cx="3279647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38" name="textbox 338"/>
          <ns0:cNvSpPr/>
          <ns0:nvPr/>
        </ns0:nvSpPr>
        <ns0:spPr>
          <ns1:xfrm>
            <ns1:off x="322868" y="1177235"/>
            <ns1:ext cx="8333105" cy="184340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 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Definitive estimate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provides an accurat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96925" indent="-295910" algn="l" rtl="0" eaLnBrk="0">
              <ns1:lnSpc>
                <ns1:spcPct val="89000"/>
              </ns1:lnSpc>
              <ns1:spcBef>
                <ns1:spcPts val="965"/>
              </ns1:spcBef>
              <ns1:tabLst>
                <ns1:tab pos="63563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Used for making many purchasing decisions for which 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ccurate estimates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 required and for estimating fi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nal project costs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01015" algn="l" rtl="0" eaLnBrk="0">
              <ns1:lnSpc>
                <ns1:spcPct val="88000"/>
              </ns1:lnSpc>
              <ns1:spcBef>
                <ns1:spcPts val="1420"/>
              </ns1:spcBef>
              <ns1:tabLst>
                <ns1:tab pos="63563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Made one year or less prior to projec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 completion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501015" algn="l" rtl="0" eaLnBrk="0">
              <ns1:lnSpc>
                <ns1:spcPct val="88000"/>
              </ns1:lnSpc>
              <ns1:tabLst>
                <ns1:tab pos="63563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 accurate among the three types of</ns1:t>
            </ns1:r>
            <ns1:r>
              <ns1:rPr sz="20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estimates: normally −5% to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+10%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340" name="picture 34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0" y="2748929"/>
            <ns1:ext cx="135255" cy="211073"/>
          </ns1:xfrm>
          <ns1:prstGeom prst="rect">
            <ns1:avLst/>
          </ns1:prstGeom>
        </ns0:spPr>
      </ns0:pic>
      <ns0:pic>
        <ns0:nvPicPr>
          <ns0:cNvPr id="342" name="picture 34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0" y="2329829"/>
            <ns1:ext cx="135255" cy="211073"/>
          </ns1:xfrm>
          <ns1:prstGeom prst="rect">
            <ns1:avLst/>
          </ns1:prstGeom>
        </ns0:spPr>
      </ns0:pic>
      <ns0:pic>
        <ns0:nvPicPr>
          <ns0:cNvPr id="344" name="picture 344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69" y="1605924"/>
            <ns1:ext cx="135255" cy="211073"/>
          </ns1:xfrm>
          <ns1:prstGeom prst="rect">
            <ns1:avLst/>
          </ns1:prstGeom>
        </ns0:spPr>
      </ns0:pic>
      <ns0:sp>
        <ns0:nvSpPr>
          <ns0:cNvPr id="346" name="textbox 346"/>
          <ns0:cNvSpPr/>
          <ns0:nvPr/>
        </ns0:nvSpPr>
        <ns0:spPr>
          <ns1:xfrm>
            <ns1:off x="173874" y="208382"/>
            <ns1:ext cx="5955029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Types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(2</ns1:t>
            </ns1:r>
            <ns1:r>
              <ns1:rPr sz="3600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32" name="group 3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348" name="path 34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50" name="path 35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pic>
        <ns0:nvPicPr>
          <ns0:cNvPr id="354" name="picture 354">
            <ns1:hlinkClick ns2:id="rId4" action="ppaction://hlinkfile"/>
          </ns0:cNvPr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2667000" y="6532115"/>
            <ns1:ext cx="3810000" cy="364238"/>
          </ns1:xfrm>
          <ns1:prstGeom prst="rect">
            <ns1:avLst/>
          </ns1:prstGeom>
        </ns0:spPr>
      </ns0:pic>
      <ns0:sp>
        <ns0:nvSpPr>
          <ns0:cNvPr id="356" name="textbox 356"/>
          <ns0:cNvSpPr/>
          <ns0:nvPr/>
        </ns0:nvSpPr>
        <ns0:spPr>
          <ns1:xfrm>
            <ns1:off x="2913850" y="6318646"/>
            <ns1:ext cx="3446779" cy="251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2000"/>
              </ns1:lnSpc>
            </ns1:pPr>
            <ns1:r>
              <ns1:rPr sz="1800" kern="0" spc="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Table 7-1 Types </ns1:t>
            </ns1:r>
            <ns1:r>
              <ns1:rPr sz="1800" kern="0" spc="-1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of</ns1:t>
            </ns1:r>
            <ns1:r>
              <ns1:rPr sz="1800" kern="0" spc="1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</ns1:t>
            </ns1:r>
            <ns1:r>
              <ns1:rPr sz="1800" kern="0" spc="-1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cost</ns1:t>
            </ns1:r>
            <ns1:r>
              <ns1:rPr sz="1800" kern="0" spc="6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</ns1:t>
            </ns1:r>
            <ns1:r>
              <ns1:rPr sz="1800" kern="0" spc="-1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estimates</ns1:t>
            </ns1:r>
            <ns1:endParaRPr sz="18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58" name="textbox 35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60" name="textbox 360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17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62" name="rect 36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64" name="rect 364"/>
          <ns0:cNvSpPr/>
          <ns0:nvPr/>
        </ns0:nvSpPr>
        <ns0:spPr>
          <ns1:xfrm>
            <ns1:off x="4251083" y="2750832"/>
            <ns1:ext cx="3400043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66" name="rect 366"/>
          <ns0:cNvSpPr/>
          <ns0:nvPr/>
        </ns0:nvSpPr>
        <ns0:spPr>
          <ns1:xfrm>
            <ns1:off x="2512199" y="3360432"/>
            <ns1:ext cx="5077967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68" name="rect 368"/>
          <ns0:cNvSpPr/>
          <ns0:nvPr/>
        </ns0:nvSpPr>
        <ns0:spPr>
          <ns1:xfrm>
            <ns1:off x="1111643" y="5859792"/>
            <ns1:ext cx="1915667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70" name="rect 370"/>
          <ns0:cNvSpPr/>
          <ns0:nvPr/>
        </ns0:nvSpPr>
        <ns0:spPr>
          <ns1:xfrm>
            <ns1:off x="4103255" y="5554992"/>
            <ns1:ext cx="4486656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72" name="textbox 372"/>
          <ns0:cNvSpPr/>
          <ns0:nvPr/>
        </ns0:nvSpPr>
        <ns0:spPr>
          <ns1:xfrm>
            <ns1:off x="333681" y="1151389"/>
            <ns1:ext cx="88753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3695" indent="-340995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 are usually done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 v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arious stages of</ns1:t>
            </ns1:r>
            <ns1:r>
              <ns1:rPr sz="2100" kern="0" spc="-1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</ns1:t>
            </ns1:r>
            <ns1:r>
              <ns1:rPr sz="2100" kern="0" spc="1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should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become more accurate as time progresses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2425" indent="-340360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Important to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provide supporting det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ails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the estimates and updates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documents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4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supporting details include the ground rules and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assumptions used in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algn="l" rtl="0" eaLnBrk="0">
              <ns1:lnSpc>
                <ns1:spcPct val="96000"/>
              </ns1:lnSpc>
              <ns1:spcBef>
                <ns1:spcPts val="5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creating the estimate,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description of</ns1:t>
            </ns1:r>
            <ns1:r>
              <ns1:rPr sz="2000" kern="0" spc="-2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used as a basis for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the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estimate, and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details on the cost estimation too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ls and techniques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used to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create the estimate.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765" indent="-296545" algn="l" rtl="0" eaLnBrk="0">
              <ns1:lnSpc>
                <ns1:spcPct val="89000"/>
              </ns1:lnSpc>
              <ns1:spcBef>
                <ns1:spcPts val="142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These supporting details should make it easier to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prepare an updated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 or 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imilar estimate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 needed.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3695" indent="-340995" algn="l" rtl="0" eaLnBrk="0">
              <ns1:lnSpc>
                <ns1:spcPct val="97000"/>
              </ns1:lnSpc>
              <ns1:spcBef>
                <ns1:spcPts val="12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6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Labor costs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 an important considera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tion in preparing cost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estimates,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because they account for a large percentage of</ns1:t>
            </ns1:r>
            <ns1:r>
              <ns1:rPr sz="21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total project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osts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5495" indent="-295275" algn="l" rtl="0" eaLnBrk="0">
              <ns1:lnSpc>
                <ns1:spcPct val="89000"/>
              </ns1:lnSpc>
              <ns1:spcBef>
                <ns1:spcPts val="11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organizations estimate the number of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people or hours they need by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department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skill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over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life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cycle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8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86000"/>
              </ns1:lnSpc>
              <ns1:spcBef>
                <ns1:spcPts val="0"/>
              </ns1:spcBef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18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374" name="picture 37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9" y="5606429"/>
            <ns1:ext cx="135255" cy="211073"/>
          </ns1:xfrm>
          <ns1:prstGeom prst="rect">
            <ns1:avLst/>
          </ns1:prstGeom>
        </ns0:spPr>
      </ns0:pic>
      <ns0:pic>
        <ns0:nvPicPr>
          <ns0:cNvPr id="376" name="picture 37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80" y="4135761"/>
            <ns1:ext cx="135255" cy="211073"/>
          </ns1:xfrm>
          <ns1:prstGeom prst="rect">
            <ns1:avLst/>
          </ns1:prstGeom>
        </ns0:spPr>
      </ns0:pic>
      <ns0:pic>
        <ns0:nvPicPr>
          <ns0:cNvPr id="378" name="picture 37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67" y="2802264"/>
            <ns1:ext cx="135255" cy="211073"/>
          </ns1:xfrm>
          <ns1:prstGeom prst="rect">
            <ns1:avLst/>
          </ns1:prstGeom>
        </ns0:spPr>
      </ns0:pic>
      <ns0:sp>
        <ns0:nvSpPr>
          <ns0:cNvPr id="380" name="textbox 380"/>
          <ns0:cNvSpPr/>
          <ns0:nvPr/>
        </ns0:nvSpPr>
        <ns0:spPr>
          <ns1:xfrm>
            <ns1:off x="173874" y="208382"/>
            <ns1:ext cx="5955029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Types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(3</ns1:t>
            </ns1:r>
            <ns1:r>
              <ns1:rPr sz="3600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34" name="group 3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382" name="path 38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84" name="path 38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86" name="textbox 38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8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88" name="rect 38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graphicFrame>
        <ns0:nvGraphicFramePr>
          <ns0:cNvPr id="390" name="table 390"/>
          <ns0:cNvGraphicFramePr>
            <ns1:graphicFrameLocks noGrp="1"/>
          </ns0:cNvGraphicFramePr>
          <ns0:nvPr/>
        </ns0:nvGraphicFramePr>
        <ns0:xfrm>
          <ns1:off x="603250" y="3169310"/>
          <ns1:ext cx="8040370" cy="2775585"/>
        </ns0:xfrm>
        <ns1:graphic>
          <ns1:graphicData uri="http://schemas.openxmlformats.org/drawingml/2006/table">
            <ns1:tbl>
              <ns1:tblPr/>
              <ns1:tblGrid>
                <ns1:gridCol w="1400175"/>
                <ns1:gridCol w="1105535"/>
                <ns1:gridCol w="1105535"/>
                <ns1:gridCol w="1105535"/>
                <ns1:gridCol w="1105535"/>
                <ns1:gridCol w="1106170"/>
                <ns1:gridCol w="1111885"/>
              </ns1:tblGrid>
              <ns1:tr h="37719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3030" algn="l" rtl="0" eaLnBrk="0">
                        <ns1:lnSpc>
                          <ns1:spcPct val="71000"/>
                        </ns1:lnSpc>
                        <ns1:spcBef>
                          <ns1:spcPts val="0"/>
                        </ns1:spcBef>
                      </ns1:pPr>
                      <ns1:r>
                        <ns1:rPr sz="1800" b="1" kern="0" spc="-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Department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265430" algn="l" rtl="0" eaLnBrk="0">
                        <ns1:lnSpc>
                          <ns1:spcPct val="71000"/>
                        </ns1:lnSpc>
                        <ns1:spcBef>
                          <ns1:spcPts val="0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Year</ns1:t>
                      </ns1:r>
                      <ns1:r>
                        <ns1:rPr sz="1800" b="1" kern="0" spc="15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1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265430" algn="l" rtl="0" eaLnBrk="0">
                        <ns1:lnSpc>
                          <ns1:spcPct val="71000"/>
                        </ns1:lnSpc>
                        <ns1:spcBef>
                          <ns1:spcPts val="0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Year</ns1:t>
                      </ns1:r>
                      <ns1:r>
                        <ns1:rPr sz="1800" b="1" kern="0" spc="9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265430" algn="l" rtl="0" eaLnBrk="0">
                        <ns1:lnSpc>
                          <ns1:spcPct val="71000"/>
                        </ns1:lnSpc>
                        <ns1:spcBef>
                          <ns1:spcPts val="0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Year</ns1:t>
                      </ns1:r>
                      <ns1:r>
                        <ns1:rPr sz="1800" b="1" kern="0" spc="9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3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266065" algn="l" rtl="0" eaLnBrk="0">
                        <ns1:lnSpc>
                          <ns1:spcPct val="71000"/>
                        </ns1:lnSpc>
                        <ns1:spcBef>
                          <ns1:spcPts val="0"/>
                        </ns1:spcBef>
                      </ns1:pPr>
                      <ns1:r>
                        <ns1:rPr sz="1800" b="1" kern="0" spc="-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Year 4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266065" algn="l" rtl="0" eaLnBrk="0">
                        <ns1:lnSpc>
                          <ns1:spcPct val="71000"/>
                        </ns1:lnSpc>
                        <ns1:spcBef>
                          <ns1:spcPts val="0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Year</ns1:t>
                      </ns1:r>
                      <ns1:r>
                        <ns1:rPr sz="1800" b="1" kern="0" spc="10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275590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Totals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</ns1:tr>
              <ns1:tr h="64008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7000"/>
                        </ns1:lnSpc>
                      </ns1:pPr>
                      <ns1:endParaRPr sz="3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6680" indent="9525" algn="l" rtl="0" eaLnBrk="0">
                        <ns1:lnSpc>
                          <ns1:spcPct val="94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Information</ns1:t>
                      </ns1:r>
                      <ns1:r>
                        <ns1:rPr sz="18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   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systems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4831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24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4767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31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4767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35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5593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13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5593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13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39751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116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63944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684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Marketing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  <ns1:p>
                      <ns1:pPr marL="106680" algn="l" rtl="0" eaLnBrk="0">
                        <ns1:lnSpc>
                          <ns1:spcPts val="2270"/>
                        </ns1:lnSpc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systems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482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3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546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3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546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3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546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3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609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3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5529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15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7084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6840" algn="l" rtl="0" eaLnBrk="0">
                        <ns1:lnSpc>
                          <ns1:spcPct val="69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Reservation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5529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12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4894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29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4767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33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355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9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546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7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4577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90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7084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5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9220" algn="l" rtl="0" eaLnBrk="0">
                        <ns1:lnSpc>
                          <ns1:spcPct val="68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Contractors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673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546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3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1371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1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292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292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0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50609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6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7719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4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69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Totals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4196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41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4831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66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4767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72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5021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25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45021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23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39179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227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</ns1:tbl>
          </ns1:graphicData>
        </ns1:graphic>
      </ns0:graphicFrame>
      <ns0:sp>
        <ns0:nvSpPr>
          <ns0:cNvPr id="392" name="textbox 392"/>
          <ns0:cNvSpPr/>
          <ns0:nvPr/>
        </ns0:nvSpPr>
        <ns0:spPr>
          <ns1:xfrm>
            <ns1:off x="333681" y="1151389"/>
            <ns1:ext cx="8416925" cy="180467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5600" indent="-34290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Full-time equivalent (FTE)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a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standard way to refer to the total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staffing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required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a project, regardless of</ns1:t>
            </ns1:r>
            <ns1:r>
              <ns1:rPr sz="21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whether people work full time or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3060" algn="l" rtl="0" eaLnBrk="0">
              <ns1:lnSpc>
                <ns1:spcPct val="87000"/>
              </ns1:lnSpc>
              <ns1:spcBef>
                <ns1:spcPts val="595"/>
              </ns1:spcBef>
            </ns1:pP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part-time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0000"/>
              </ns1:lnSpc>
            </ns1:pPr>
            <ns1:endParaRPr sz="1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3220" indent="-350520" algn="l" rtl="0" eaLnBrk="0">
              <ns1:lnSpc>
                <ns1:spcPct val="97000"/>
              </ns1:lnSpc>
              <ns1:spcBef>
                <ns1:spcPts val="5"/>
              </ns1:spcBef>
            </ns1:pPr>
            <ns1:r>
              <ns1:rPr sz="1900" kern="0" spc="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 an example, Table 7-2 sh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ows the maximum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number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ofFTE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staffa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company could assign to a project eac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 year by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department.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394" name="textbox 394"/>
          <ns0:cNvSpPr/>
          <ns0:nvPr/>
        </ns0:nvSpPr>
        <ns0:spPr>
          <ns1:xfrm>
            <ns1:off x="173874" y="208382"/>
            <ns1:ext cx="5955029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Types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(4</ns1:t>
            </ns1:r>
            <ns1:r>
              <ns1:rPr sz="3600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36" name="group 3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396" name="path 396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98" name="path 398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02" name="textbox 402"/>
          <ns0:cNvSpPr/>
          <ns0:nvPr/>
        </ns0:nvSpPr>
        <ns0:spPr>
          <ns1:xfrm>
            <ns1:off x="2673338" y="6191502"/>
            <ns1:ext cx="4335779" cy="22034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5000"/>
              </ns1:lnSpc>
            </ns1:pPr>
            <ns1:r>
              <ns1:rPr sz="1500" kern="0" spc="4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Table 7-2</ns1:t>
            </ns1:r>
            <ns1:r>
              <ns1:rPr sz="1500" kern="0" spc="16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</ns1:t>
            </ns1:r>
            <ns1:r>
              <ns1:rPr sz="1500" kern="0" spc="4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Maximum</ns1:t>
            </ns1:r>
            <ns1:r>
              <ns1:rPr sz="1500" kern="0" spc="18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</ns1:t>
            </ns1:r>
            <ns1:r>
              <ns1:rPr sz="1500" kern="0" spc="4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FTE</ns1:t>
            </ns1:r>
            <ns1:r>
              <ns1:rPr sz="1500" kern="0" spc="14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</ns1:t>
            </ns1:r>
            <ns1:r>
              <ns1:rPr sz="1500" kern="0" spc="4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by</ns1:t>
            </ns1:r>
            <ns1:r>
              <ns1:rPr sz="1500" kern="0" spc="3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department</ns1:t>
            </ns1:r>
            <ns1:r>
              <ns1:rPr sz="1500" kern="0" spc="17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</ns1:t>
            </ns1:r>
            <ns1:r>
              <ns1:rPr sz="1500" kern="0" spc="3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by year</ns1:t>
            </ns1:r>
            <ns1:endParaRPr sz="15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404" name="textbox 40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406" name="textbox 406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19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9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08" name="rect 40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10" name="textbox 410"/>
          <ns0:cNvSpPr/>
          <ns0:nvPr/>
        </ns0:nvSpPr>
        <ns0:spPr>
          <ns1:xfrm>
            <ns1:off x="317839" y="1151377"/>
            <ns1:ext cx="889063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84" rIns="0" bIns="0"/>
          <ns1:lstStyle/>
          <ns1:p>
            <ns1:pPr marL="379730" indent="-351790" algn="l" rtl="0" eaLnBrk="0">
              <ns1:lnSpc>
                <ns1:spcPct val="99000"/>
              </ns1:lnSpc>
              <ns1:spcBef>
                <ns1:spcPts val="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Several tools and techniques can assist in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developing a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good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   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830" algn="l" rtl="0" eaLnBrk="0">
              <ns1:lnSpc>
                <ns1:spcPct val="88000"/>
              </ns1:lnSpc>
              <ns1:spcBef>
                <ns1:spcPts val="1495"/>
              </ns1:spcBef>
            </ns1:pP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Analogous or top-down estimates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 </ns1:t>
            </ns1:r>
            <ns1:r>
              <ns1:rPr sz="2100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actual</ns1:t>
            </ns1:r>
            <ns1:r>
              <ns1:rPr sz="2100" u="sng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previous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420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similar project as the basis for estimating th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 cost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current project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95655" indent="-289560" algn="l" rtl="0" eaLnBrk="0">
              <ns1:lnSpc>
                <ns1:spcPct val="89000"/>
              </ns1:lnSpc>
              <ns1:spcBef>
                <ns1:spcPts val="1265"/>
              </ns1:spcBef>
              <ns1:tabLst>
                <ns1:tab pos="64135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Requires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good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deal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expert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judgment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less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costly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other  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techniques, but also less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accurate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802005" indent="-295910" algn="l" rtl="0" eaLnBrk="0">
              <ns1:lnSpc>
                <ns1:spcPct val="89000"/>
              </ns1:lnSpc>
              <ns1:spcBef>
                <ns1:spcPts val="1430"/>
              </ns1:spcBef>
              <ns1:tabLst>
                <ns1:tab pos="64135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 reliable when the previous projects are similar in fact,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</ns1:t>
            </ns1:r>
            <ns1:r>
              <ns1:rPr sz="2000" i="1" kern="0" spc="-2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just in      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appearance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485"/>
              </ns1:spcBef>
            </ns1:pP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  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Bottom-up estimates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also called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</ns1:t>
            </ns1:r>
            <ns1:r>
              <ns1:rPr sz="21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ity-based costing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involve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4345" algn="l" rtl="0" eaLnBrk="0">
              <ns1:lnSpc>
                <ns1:spcPct val="98000"/>
              </ns1:lnSpc>
              <ns1:spcBef>
                <ns1:spcPts val="170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 individual work items or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activities and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summing them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get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 t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otal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802005" indent="-295910" algn="l" rtl="0" eaLnBrk="0">
              <ns1:lnSpc>
                <ns1:spcPct val="89000"/>
              </ns1:lnSpc>
              <ns1:spcBef>
                <ns1:spcPts val="1435"/>
              </ns1:spcBef>
              <ns1:tabLst>
                <ns1:tab pos="64135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Size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individual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items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experience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estimators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drive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accuracy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06095" algn="l" rtl="0" eaLnBrk="0">
              <ns1:lnSpc>
                <ns1:spcPct val="88000"/>
              </ns1:lnSpc>
              <ns1:spcBef>
                <ns1:spcPts val="1420"/>
              </ns1:spcBef>
              <ns1:tabLst>
                <ns1:tab pos="64135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Usually time-intensive and expensive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develop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42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20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412" name="picture 41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0" y="6055997"/>
            <ns1:ext cx="135255" cy="211073"/>
          </ns1:xfrm>
          <ns1:prstGeom prst="rect">
            <ns1:avLst/>
          </ns1:prstGeom>
        </ns0:spPr>
      </ns0:pic>
      <ns0:pic>
        <ns0:nvPicPr>
          <ns0:cNvPr id="414" name="picture 41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0" y="5332097"/>
            <ns1:ext cx="135255" cy="211073"/>
          </ns1:xfrm>
          <ns1:prstGeom prst="rect">
            <ns1:avLst/>
          </ns1:prstGeom>
        </ns0:spPr>
      </ns0:pic>
      <ns0:pic>
        <ns0:nvPicPr>
          <ns0:cNvPr id="416" name="picture 41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66" y="3488056"/>
            <ns1:ext cx="135255" cy="211073"/>
          </ns1:xfrm>
          <ns1:prstGeom prst="rect">
            <ns1:avLst/>
          </ns1:prstGeom>
        </ns0:spPr>
      </ns0:pic>
      <ns0:pic>
        <ns0:nvPicPr>
          <ns0:cNvPr id="418" name="picture 418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824368" y="2764156"/>
            <ns1:ext cx="135255" cy="211073"/>
          </ns1:xfrm>
          <ns1:prstGeom prst="rect">
            <ns1:avLst/>
          </ns1:prstGeom>
        </ns0:spPr>
      </ns0:pic>
      <ns0:sp>
        <ns0:nvSpPr>
          <ns0:cNvPr id="420" name="textbox 420"/>
          <ns0:cNvSpPr/>
          <ns0:nvPr/>
        </ns0:nvSpPr>
        <ns0:spPr>
          <ns1:xfrm>
            <ns1:off x="176617" y="208382"/>
            <ns1:ext cx="8581390" cy="49974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10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Estimation Tools and Techniques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(1 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38" name="group 3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422" name="path 42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24" name="path 42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26" name="textbox 42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8" name="rect 4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0" name="rect 50"/>
          <ns0:cNvSpPr/>
          <ns0:nvPr/>
        </ns0:nvSpPr>
        <ns0:spPr>
          <ns1:xfrm>
            <ns1:off x="3010547" y="2392693"/>
            <ns1:ext cx="1882139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2" name="textbox 52"/>
          <ns0:cNvSpPr/>
          <ns0:nvPr/>
        </ns0:nvSpPr>
        <ns0:spPr>
          <ns1:xfrm>
            <ns1:off x="171588" y="-65939"/>
            <ns1:ext cx="8734425" cy="55219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Importance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9685" algn="l" rtl="0" eaLnBrk="0">
              <ns1:lnSpc>
                <ns1:spcPct val="86000"/>
              </ns1:lnSpc>
              <ns1:spcBef>
                <ns1:spcPts val="560"/>
              </ns1:spcBef>
              <ns1:tabLst>
                <ns1:tab pos="8721090" algn="l"/>
              </ns1:tabLst>
            </ns1:pP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(1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36525" algn="l" rtl="0" eaLnBrk="0">
              <ns1:lnSpc>
                <ns1:spcPct val="89000"/>
              </ns1:lnSpc>
              <ns1:spcBef>
                <ns1:spcPts val="1540"/>
              </ns1:spcBef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What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?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14400" indent="-299720" algn="l" rtl="0" eaLnBrk="0">
              <ns1:lnSpc>
                <ns1:spcPct val="89000"/>
              </ns1:lnSpc>
              <ns1:spcBef>
                <ns1:spcPts val="1735"/>
              </ns1:spcBef>
              <ns1:tabLst>
                <ns1:tab pos="749300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resource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sacrificed or foregone to achieve a specific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objective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or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something given up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in exchange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09955" indent="-295910" algn="l" rtl="0" eaLnBrk="0">
              <ns1:lnSpc>
                <ns1:spcPct val="89000"/>
              </ns1:lnSpc>
              <ns1:spcBef>
                <ns1:spcPts val="1730"/>
              </ns1:spcBef>
              <ns1:tabLst>
                <ns1:tab pos="74930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Often measured in monetary amounts, such as dollar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s, that must be paid to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acquire goods 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nd services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5775" indent="-349250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Because projects cost money and resources 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hat could be used elsewhere,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is very important for project managers to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understand project cost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595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7045" indent="-350520" algn="l" rtl="0" eaLnBrk="0">
              <ns1:lnSpc>
                <ns1:spcPct val="97000"/>
              </ns1:lnSpc>
              <ns1:spcBef>
                <ns1:spcPts val="142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overrun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additional percentage 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 dollar amount by which actual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 exceed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2000"/>
              </ns1:lnSpc>
            </ns1:pPr>
            <ns1:endParaRPr sz="1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36525" algn="l" rtl="0" eaLnBrk="0">
              <ns1:lnSpc>
                <ns1:spcPct val="89000"/>
              </ns1:lnSpc>
              <ns1:spcBef>
                <ns1:spcPts val="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projects have a poor track reco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rd for meeting budget goals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54" name="picture 5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86268" y="2444120"/>
            <ns1:ext cx="135255" cy="211073"/>
          </ns1:xfrm>
          <ns1:prstGeom prst="rect">
            <ns1:avLst/>
          </ns1:prstGeom>
        </ns0:spPr>
      </ns0:pic>
      <ns0:pic>
        <ns0:nvPicPr>
          <ns0:cNvPr id="56" name="picture 5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86271" y="1682124"/>
            <ns1:ext cx="135254" cy="211073"/>
          </ns1:xfrm>
          <ns1:prstGeom prst="rect">
            <ns1:avLst/>
          </ns1:prstGeom>
        </ns0:spPr>
      </ns0:pic>
      <ns0:sp>
        <ns0:nvSpPr>
          <ns0:cNvPr id="60" name="rect 60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2" name="textbox 6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64" name="textbox 64"/>
          <ns0:cNvSpPr/>
          <ns0:nvPr/>
        </ns0:nvSpPr>
        <ns0:spPr>
          <ns1:xfrm>
            <ns1:off x="9111039" y="6830611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28" name="rect 42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30" name="rect 430"/>
          <ns0:cNvSpPr/>
          <ns0:nvPr/>
        </ns0:nvSpPr>
        <ns0:spPr>
          <ns1:xfrm>
            <ns1:off x="1111643" y="3741432"/>
            <ns1:ext cx="1955292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32" name="rect 432"/>
          <ns0:cNvSpPr/>
          <ns0:nvPr/>
        </ns0:nvSpPr>
        <ns0:spPr>
          <ns1:xfrm>
            <ns1:off x="5040515" y="4770133"/>
            <ns1:ext cx="2165603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34" name="textbox 434"/>
          <ns0:cNvSpPr/>
          <ns0:nvPr/>
        </ns0:nvSpPr>
        <ns0:spPr>
          <ns1:xfrm>
            <ns1:off x="316581" y="1177235"/>
            <ns1:ext cx="8530590" cy="527685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41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34975" indent="-416560" algn="l" rtl="0" eaLnBrk="0">
              <ns1:lnSpc>
                <ns1:spcPct val="94000"/>
              </ns1:lnSpc>
            </ns1:pP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 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Three-point estimates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invo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lve estimating the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</ns1:t>
            </ns1:r>
            <ns1:r>
              <ns1:rPr sz="2100" i="1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likely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optimistic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pessimistic costs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items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07365" algn="l" rtl="0" eaLnBrk="0">
              <ns1:lnSpc>
                <ns1:spcPct val="88000"/>
              </ns1:lnSpc>
              <ns1:spcBef>
                <ns1:spcPts val="1430"/>
              </ns1:spcBef>
              <ns1:tabLst>
                <ns1:tab pos="64198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We can use a formula like the PERT weighted average descri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bed in Lecture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802005" indent="-3175" algn="l" rtl="0" eaLnBrk="0">
              <ns1:lnSpc>
                <ns1:spcPct val="89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 to calculate cost estimates or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use a Monte Carlo</ns1:t>
            </ns1:r>
            <ns1:r>
              <ns1:rPr sz="20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simulation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(to be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introduced in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Lecture 9)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67360" indent="-455295" algn="l" rtl="0" eaLnBrk="0">
              <ns1:lnSpc>
                <ns1:spcPct val="93000"/>
              </ns1:lnSpc>
              <ns1:spcBef>
                <ns1:spcPts val="1485"/>
              </ns1:spcBef>
            </ns1:pP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   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Parametric estimating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uses</ns1:t>
            </ns1:r>
            <ns1:r>
              <ns1:rPr sz="2100" kern="0" spc="-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characteristics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(parameters)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 a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mathematical model to estimate pro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ject costs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96290" indent="-288925" algn="l" rtl="0" eaLnBrk="0">
              <ns1:lnSpc>
                <ns1:spcPct val="93000"/>
              </ns1:lnSpc>
              <ns1:spcBef>
                <ns1:spcPts val="1415"/>
              </ns1:spcBef>
              <ns1:tabLst>
                <ns1:tab pos="64198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Parametric models are most reliable when the historica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 information used to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create the model is accurate, the parameters are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readily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qua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ntifiable, and the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model is flexible in terms of</ns1:t>
            </ns1:r>
            <ns1:r>
              <ns1:rPr sz="2000" kern="0" spc="-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project’s size.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803275" indent="-295910" algn="l" rtl="0" eaLnBrk="0">
              <ns1:lnSpc>
                <ns1:spcPct val="93000"/>
              </ns1:lnSpc>
              <ns1:spcBef>
                <ns1:spcPts val="1405"/>
              </ns1:spcBef>
              <ns1:tabLst>
                <ns1:tab pos="64198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example, many projects involving building constructi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 use parametric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 based on cost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square foot. The costs vary based on the quality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construction, location, materials, and other factor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6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81000" indent="-35179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 practice, combining the above techni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ques may provide the best cost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436" name="picture 43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55" y="4821568"/>
            <ns1:ext cx="135255" cy="211073"/>
          </ns1:xfrm>
          <ns1:prstGeom prst="rect">
            <ns1:avLst/>
          </ns1:prstGeom>
        </ns0:spPr>
      </ns0:pic>
      <ns0:pic>
        <ns0:nvPicPr>
          <ns0:cNvPr id="438" name="picture 43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60" y="3792869"/>
            <ns1:ext cx="135255" cy="211073"/>
          </ns1:xfrm>
          <ns1:prstGeom prst="rect">
            <ns1:avLst/>
          </ns1:prstGeom>
        </ns0:spPr>
      </ns0:pic>
      <ns0:pic>
        <ns0:nvPicPr>
          <ns0:cNvPr id="440" name="picture 44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69" y="1979295"/>
            <ns1:ext cx="135255" cy="211073"/>
          </ns1:xfrm>
          <ns1:prstGeom prst="rect">
            <ns1:avLst/>
          </ns1:prstGeom>
        </ns0:spPr>
      </ns0:pic>
      <ns0:sp>
        <ns0:nvSpPr>
          <ns0:cNvPr id="442" name="textbox 442"/>
          <ns0:cNvSpPr/>
          <ns0:nvPr/>
        </ns0:nvSpPr>
        <ns0:spPr>
          <ns1:xfrm>
            <ns1:off x="176617" y="208382"/>
            <ns1:ext cx="8581390" cy="49974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10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Estimation Tools and Techniques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(2 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40" name="group 4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444" name="path 44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46" name="path 44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50" name="textbox 45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452" name="textbox 452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21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1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54" name="rect 45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56" name="textbox 456"/>
          <ns0:cNvSpPr/>
          <ns0:nvPr/>
        </ns0:nvSpPr>
        <ns0:spPr>
          <ns1:xfrm>
            <ns1:off x="173874" y="-65939"/>
            <ns1:ext cx="8732519" cy="584644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Typical Problems with IT C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ost Estimates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7145" algn="l" rtl="0" eaLnBrk="0">
              <ns1:lnSpc>
                <ns1:spcPct val="86000"/>
              </ns1:lnSpc>
              <ns1:spcBef>
                <ns1:spcPts val="560"/>
              </ns1:spcBef>
              <ns1:tabLst>
                <ns1:tab pos="8718550" algn="l"/>
              </ns1:tabLst>
            </ns1:pP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(1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14985" indent="-342900" algn="l" rtl="0" eaLnBrk="0">
              <ns1:lnSpc>
                <ns1:spcPct val="97000"/>
              </ns1:lnSpc>
              <ns1:spcBef>
                <ns1:spcPts val="153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IT project 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ost estimates are very inaccurate,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especially those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new technologies or software development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72085" algn="l" rtl="0" eaLnBrk="0">
              <ns1:lnSpc>
                <ns1:spcPct val="89000"/>
              </ns1:lnSpc>
              <ns1:spcBef>
                <ns1:spcPts val="130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Four reasons for inaccuracies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638810" algn="l" rtl="0" eaLnBrk="0">
              <ns1:lnSpc>
                <ns1:spcPct val="88000"/>
              </ns1:lnSpc>
              <ns1:spcBef>
                <ns1:spcPts val="1730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 are done too quickly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Developing an estimate for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rge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103630" algn="l" rtl="0" eaLnBrk="0">
              <ns1:lnSpc>
                <ns1:spcPct val="88000"/>
              </ns1:lnSpc>
              <ns1:spcBef>
                <ns1:spcPts val="29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 project is a complex task that requir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 significant efforts. Many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090930" indent="9525" algn="l" rtl="0" eaLnBrk="0">
              <ns1:lnSpc>
                <ns1:spcPct val="89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 must be done quickly and before clear 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ystem requirements have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been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produced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100455" indent="-465455" algn="l" rtl="0" eaLnBrk="0">
              <ns1:lnSpc>
                <ns1:spcPct val="89000"/>
              </ns1:lnSpc>
              <ns1:spcBef>
                <ns1:spcPts val="1725"/>
              </ns1:spcBef>
            </ns1:pPr>
            <ns1:r>
              <ns1:rPr sz="15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  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People</ns1:t>
            </ns1:r>
            <ns1:r>
              <ns1:rPr sz="2000" b="1" i="1" u="sng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lack</ns1:t>
            </ns1:r>
            <ns1:r>
              <ns1:rPr sz="2000" b="1" i="1" u="sng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 experience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The people who develop software cost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 often do not have much experience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with cost estimation,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101090" algn="l" rtl="0" eaLnBrk="0">
              <ns1:lnSpc>
                <ns1:spcPct val="88000"/>
              </ns1:lnSpc>
              <ns1:spcBef>
                <ns1:spcPts val="52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especially for lar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ge projects.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092835" indent="-456565" algn="l" rtl="0" eaLnBrk="0">
              <ns1:lnSpc>
                <ns1:spcPct val="89000"/>
              </ns1:lnSpc>
              <ns1:spcBef>
                <ns1:spcPts val="1495"/>
              </ns1:spcBef>
            </ns1:pPr>
            <ns1:r>
              <ns1:rPr sz="15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 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Human</ns1:t>
            </ns1:r>
            <ns1:r>
              <ns1:rPr sz="2000" b="1" i="1" u="sng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beings are biased toward underestimation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Important for project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managers and top management to review estimates and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ask important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099820" algn="l" rtl="0" eaLnBrk="0">
              <ns1:lnSpc>
                <ns1:spcPct val="87000"/>
              </ns1:lnSpc>
              <ns1:spcBef>
                <ns1:spcPts val="52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questions to make sure the estimate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 are not biased.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458" name="rect 458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60" name="textbox 46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462" name="textbox 462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22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64" name="rect 46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66" name="rect 466"/>
          <ns0:cNvSpPr/>
          <ns0:nvPr/>
        </ns0:nvSpPr>
        <ns0:spPr>
          <ns1:xfrm>
            <ns1:off x="4696091" y="1935493"/>
            <ns1:ext cx="3837432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68" name="rect 468"/>
          <ns0:cNvSpPr/>
          <ns0:nvPr/>
        </ns0:nvSpPr>
        <ns0:spPr>
          <ns1:xfrm>
            <ns1:off x="1189367" y="2240293"/>
            <ns1:ext cx="3157727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70" name="textbox 470"/>
          <ns0:cNvSpPr/>
          <ns0:nvPr/>
        </ns0:nvSpPr>
        <ns0:spPr>
          <ns1:xfrm>
            <ns1:off x="173874" y="-65939"/>
            <ns1:ext cx="8664575" cy="544639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2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7145" indent="-4445" algn="l" rtl="0" eaLnBrk="0">
              <ns1:lnSpc>
                <ns1:spcPct val="89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Typical Problems with IT C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ost Estimates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(2</ns1:t>
            </ns1:r>
            <ns1:r>
              <ns1:rPr sz="3600" kern="0" spc="1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95885" algn="l" rtl="0" eaLnBrk="0">
              <ns1:lnSpc>
                <ns1:spcPct val="89000"/>
              </ns1:lnSpc>
              <ns1:spcBef>
                <ns1:spcPts val="635"/>
              </ns1:spcBef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Four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reasons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inaccuracies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’d)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016635" indent="-455295" algn="l" rtl="0" eaLnBrk="0">
              <ns1:lnSpc>
                <ns1:spcPct val="94000"/>
              </ns1:lnSpc>
              <ns1:spcBef>
                <ns1:spcPts val="1495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      </ns1:t>
            </ns1:r>
            <ns1:r>
              <ns1:rPr sz="2000" b="1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 desires accuracy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Management might ask for an estimate but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really want an accurate number to help them create a bid 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 win a major  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016635" indent="6985" algn="l" rtl="0" eaLnBrk="0">
              <ns1:lnSpc>
                <ns1:spcPct val="96000"/>
              </ns1:lnSpc>
              <ns1:spcBef>
                <ns1:spcPts val="29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contract or get internal funding. It is important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project managers to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 good cost and schedule estimates and use their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leadership and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negotiation skills to stand by th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ose estimates.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5885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 cautious with initial</ns1:t>
            </ns1:r>
            <ns1:r>
              <ns1:rPr sz="2100" kern="0" spc="1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</ns1:t>
            </ns1:r>
            <ns1:r>
              <ns1:rPr sz="21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timates!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862330" indent="-344805" algn="l" rtl="0" eaLnBrk="0">
              <ns1:lnSpc>
                <ns1:spcPct val="93000"/>
              </ns1:lnSpc>
              <ns1:spcBef>
                <ns1:spcPts val="1245"/>
              </ns1:spcBef>
              <ns1:tabLst>
                <ns1:tab pos="67945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2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Top management never forgets the first estimate and rarely, 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</ns1:t>
            </ns1:r>
            <ns1:r>
              <ns1:rPr sz="2000" kern="0" spc="-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ever,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remembers how approved changes affect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estimate.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859790" indent="-342265" algn="l" rtl="0" eaLnBrk="0">
              <ns1:lnSpc>
                <ns1:spcPct val="95000"/>
              </ns1:lnSpc>
              <ns1:spcBef>
                <ns1:spcPts val="0"/>
              </ns1:spcBef>
              <ns1:tabLst>
                <ns1:tab pos="67945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2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is a never-ending and crucial process to keep top ma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nagement informed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about revised cost estimates. It should be a formal process, al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beit a possibly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painful on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472" name="picture 47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691937" y="4497787"/>
            <ns1:ext cx="162305" cy="253288"/>
          </ns1:xfrm>
          <ns1:prstGeom prst="rect">
            <ns1:avLst/>
          </ns1:prstGeom>
        </ns0:spPr>
      </ns0:pic>
      <ns0:pic>
        <ns0:nvPicPr>
          <ns0:cNvPr id="474" name="picture 47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691935" y="3773882"/>
            <ns1:ext cx="162305" cy="253288"/>
          </ns1:xfrm>
          <ns1:prstGeom prst="rect">
            <ns1:avLst/>
          </ns1:prstGeom>
        </ns0:spPr>
      </ns0:pic>
      <ns0:grpSp>
        <ns0:nvGrpSpPr>
          <ns0:cNvPr id="42" name="group 4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476" name="path 476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78" name="path 478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82" name="textbox 48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484" name="textbox 484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23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3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86" name="rect 48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88" name="textbox 488"/>
          <ns0:cNvSpPr/>
          <ns0:nvPr/>
        </ns0:nvSpPr>
        <ns0:spPr>
          <ns1:xfrm>
            <ns1:off x="167930" y="-65939"/>
            <ns1:ext cx="8738234" cy="61696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2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3970" indent="-1270" algn="l" rtl="0" eaLnBrk="0">
              <ns1:lnSpc>
                <ns1:spcPct val="89000"/>
              </ns1:lnSpc>
              <ns1:tabLst>
                <ns1:tab pos="8724900" algn="l"/>
              </ns1:tabLst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How to Develop a Cost Estimate</ns1:t>
            </ns1:r>
            <ns1:r>
              <ns1:rPr sz="3600" kern="0" spc="1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Basis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  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 (1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6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528955" indent="-350520" algn="l" rtl="0" eaLnBrk="0">
              <ns1:lnSpc>
                <ns1:spcPct val="97000"/>
              </ns1:lnSpc>
              <ns1:spcBef>
                <ns1:spcPts val="64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Studying sample cost estimates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best ways to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learn how the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estimating pr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ocess works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30225" indent="-351790" algn="l" rtl="0" eaLnBrk="0">
              <ns1:lnSpc>
                <ns1:spcPct val="97000"/>
              </ns1:lnSpc>
              <ns1:spcBef>
                <ns1:spcPts val="12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textbook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provides a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step-by-step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approach for developing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 for the Surveyor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Pro project described in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opening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case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78435" algn="l" rtl="0" eaLnBrk="0">
              <ns1:lnSpc>
                <ns1:spcPct val="89000"/>
              </ns1:lnSpc>
              <ns1:spcBef>
                <ns1:spcPts val="1300"/>
              </ns1:spcBef>
            </ns1:pPr>
            <ns1:r>
              <ns1:rPr sz="1900" kern="0" spc="2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Several highlights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155700" indent="-509905" algn="l" rtl="0" eaLnBrk="0">
              <ns1:lnSpc>
                <ns1:spcPct val="93000"/>
              </ns1:lnSpc>
              <ns1:spcBef>
                <ns1:spcPts val="1415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Before estimating costs, the team must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gather detailed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informati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about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 and ask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how the organization plans to use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cost estimate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Also, important to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clarify the ground rules and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assumptions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155065" indent="-509270" algn="l" rtl="0" eaLnBrk="0">
              <ns1:lnSpc>
                <ns1:spcPct val="89000"/>
              </ns1:lnSpc>
              <ns1:spcBef>
                <ns1:spcPts val="1430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Because the estimate must be provided by WBS and by month, the team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needs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first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review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draft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645795" algn="l" rtl="0" eaLnBrk="0">
              <ns1:lnSpc>
                <ns1:spcPct val="88000"/>
              </ns1:lnSpc>
              <ns1:spcBef>
                <ns1:spcPts val="1420"/>
              </ns1:spcBef>
            </ns1:pPr>
            <ns1:r>
              <ns1:rPr sz="15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Crucial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have several people review the project cost estima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78435" algn="l" rtl="0" eaLnBrk="0">
              <ns1:lnSpc>
                <ns1:spcPct val="89000"/>
              </ns1:lnSpc>
              <ns1:spcBef>
                <ns1:spcPts val="105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 7-2 shows a spread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sheet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summarizing the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 by WBS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items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8000"/>
              </ns1:lnSpc>
            </ns1:pP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655955" algn="l" rtl="0" eaLnBrk="0">
              <ns1:lnSpc>
                <ns1:spcPct val="88000"/>
              </ns1:lnSpc>
              <ns1:spcBef>
                <ns1:spcPts val="5"/>
              </ns1:spcBef>
              <ns1:tabLst>
                <ns1:tab pos="7905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 7-3 provides estimate details for the “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</ns1:t>
            </ns1:r>
            <ns1:r>
              <ns1:rPr sz="2000" i="1" kern="0" spc="-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</ns1:t>
            </ns1:r>
            <ns1:r>
              <ns1:rPr sz="20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ment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” item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490" name="picture 49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5" y="5835029"/>
            <ns1:ext cx="135255" cy="211074"/>
          </ns1:xfrm>
          <ns1:prstGeom prst="rect">
            <ns1:avLst/>
          </ns1:prstGeom>
        </ns0:spPr>
      </ns0:pic>
      <ns0:sp>
        <ns0:nvSpPr>
          <ns0:cNvPr id="492" name="rect 492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94" name="textbox 49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496" name="textbox 496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24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98" name="rect 49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00" name="rect 500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502" name="picture 50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484" y="1051813"/>
            <ns1:ext cx="7400543" cy="5931406"/>
          </ns1:xfrm>
          <ns1:prstGeom prst="rect">
            <ns1:avLst/>
          </ns1:prstGeom>
        </ns0:spPr>
      </ns0:pic>
      <ns0:sp>
        <ns0:nvSpPr>
          <ns0:cNvPr id="504" name="textbox 504"/>
          <ns0:cNvSpPr/>
          <ns0:nvPr/>
        </ns0:nvSpPr>
        <ns0:spPr>
          <ns1:xfrm>
            <ns1:off x="167930" y="-65939"/>
            <ns1:ext cx="8738234" cy="101346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2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3970" indent="-1270" algn="l" rtl="0" eaLnBrk="0">
              <ns1:lnSpc>
                <ns1:spcPct val="89000"/>
              </ns1:lnSpc>
              <ns1:tabLst>
                <ns1:tab pos="8724900" algn="l"/>
              </ns1:tabLst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How to Develop a Cost Estimate</ns1:t>
            </ns1:r>
            <ns1:r>
              <ns1:rPr sz="3600" kern="0" spc="1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Basis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  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 (2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aphicFrame>
        <ns0:nvGraphicFramePr>
          <ns0:cNvPr id="506" name="table 506"/>
          <ns0:cNvGraphicFramePr>
            <ns1:graphicFrameLocks noGrp="1"/>
          </ns0:cNvGraphicFramePr>
          <ns0:nvPr/>
        </ns0:nvGraphicFramePr>
        <ns0:xfrm>
          <ns1:off x="1054861" y="4081781"/>
          <ns1:ext cx="5283200" cy="277495"/>
        </ns0:xfrm>
        <ns1:graphic>
          <ns1:graphicData uri="http://schemas.openxmlformats.org/drawingml/2006/table">
            <ns1:tbl>
              <ns1:tblPr/>
              <ns1:tblGrid>
                <ns1:gridCol w="5283200"/>
              </ns1:tblGrid>
              <ns1:tr h="27749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25400" cap="flat" cmpd="sng" algn="ctr">
                      <ns1:solidFill>
                        <ns1:srgbClr val="FF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25400" cap="flat" cmpd="sng" algn="ctr">
                      <ns1:solidFill>
                        <ns1:srgbClr val="FF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25400" cap="flat" cmpd="sng" algn="ctr">
                      <ns1:solidFill>
                        <ns1:srgbClr val="FF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25400" cap="flat" cmpd="sng" algn="ctr">
                      <ns1:solidFill>
                        <ns1:srgbClr val="FF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</ns1:tbl>
          </ns1:graphicData>
        </ns1:graphic>
      </ns0:graphicFrame>
      <ns0:sp>
        <ns0:nvSpPr>
          <ns0:cNvPr id="510" name="textbox 51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12" name="textbox 512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25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14" name="rect 51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516" name="picture 51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403859" y="1153922"/>
            <ns1:ext cx="8336280" cy="5652514"/>
          </ns1:xfrm>
          <ns1:prstGeom prst="rect">
            <ns1:avLst/>
          </ns1:prstGeom>
        </ns0:spPr>
      </ns0:pic>
      <ns0:sp>
        <ns0:nvSpPr>
          <ns0:cNvPr id="518" name="textbox 518"/>
          <ns0:cNvSpPr/>
          <ns0:nvPr/>
        </ns0:nvSpPr>
        <ns0:spPr>
          <ns1:xfrm>
            <ns1:off x="167930" y="-65939"/>
            <ns1:ext cx="8738234" cy="101346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2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3970" indent="-1270" algn="l" rtl="0" eaLnBrk="0">
              <ns1:lnSpc>
                <ns1:spcPct val="89000"/>
              </ns1:lnSpc>
              <ns1:tabLst>
                <ns1:tab pos="8724900" algn="l"/>
              </ns1:tabLst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How to Develop a Cost Estimate</ns1:t>
            </ns1:r>
            <ns1:r>
              <ns1:rPr sz="3600" kern="0" spc="1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Basis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  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 (3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aphicFrame>
        <ns0:nvGraphicFramePr>
          <ns0:cNvPr id="520" name="table 520"/>
          <ns0:cNvGraphicFramePr>
            <ns1:graphicFrameLocks noGrp="1"/>
          </ns0:cNvGraphicFramePr>
          <ns0:nvPr/>
        </ns0:nvGraphicFramePr>
        <ns0:xfrm>
          <ns1:off x="2818130" y="6475984"/>
          <ns1:ext cx="2843530" cy="406400"/>
        </ns0:xfrm>
        <ns1:graphic>
          <ns1:graphicData uri="http://schemas.openxmlformats.org/drawingml/2006/table">
            <ns1:tbl>
              <ns1:tblPr/>
              <ns1:tblGrid>
                <ns1:gridCol w="2843530"/>
              </ns1:tblGrid>
              <ns1:tr h="4064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25400" cap="flat" cmpd="sng" algn="ctr">
                      <ns1:solidFill>
                        <ns1:srgbClr val="FF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25400" cap="flat" cmpd="sng" algn="ctr">
                      <ns1:solidFill>
                        <ns1:srgbClr val="FF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25400" cap="flat" cmpd="sng" algn="ctr">
                      <ns1:solidFill>
                        <ns1:srgbClr val="FF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>
                      <ns1:noFill/>
                    </ns1:lnB>
                  </ns1:tcPr>
                </ns1:tc>
              </ns1:tr>
            </ns1:tbl>
          </ns1:graphicData>
        </ns1:graphic>
      </ns0:graphicFrame>
      <ns0:sp>
        <ns0:nvSpPr>
          <ns0:cNvPr id="522" name="rect 522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24" name="path 524"/>
          <ns0:cNvSpPr/>
          <ns0:nvPr/>
        </ns0:nvSpPr>
        <ns0:spPr>
          <ns1:xfrm>
            <ns1:off x="2818130" y="6856984"/>
            <ns1:ext cx="2844799" cy="25400"/>
          </ns1:xfrm>
          <ns1:custGeom>
            <ns1:avLst/>
            <ns1:gdLst/>
            <ns1:ahLst/>
            <ns1:cxnLst/>
            <ns1:rect l="0" t="0" r="0" b="0"/>
            <ns1:pathLst>
              <ns1:path w="4479" h="40">
                <ns1:moveTo>
                  <ns1:pt x="20" y="20"/>
                </ns1:moveTo>
                <ns1:lnTo>
                  <ns1:pt x="4459" y="20"/>
                </ns1:lnTo>
              </ns1:path>
            </ns1:pathLst>
          </ns1:custGeom>
          <ns1:noFill/>
          <ns1:ln w="25400" cap="sq">
            <ns1:solidFill>
              <ns1:srgbClr val="FF0000"/>
            </ns1:solidFill>
            <ns1:prstDash val="solid"/>
            <ns1:round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26" name="textbox 52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28" name="textbox 528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26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30" name="rect 53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32" name="rect 532"/>
          <ns0:cNvSpPr/>
          <ns0:nvPr/>
        </ns0:nvSpPr>
        <ns0:spPr>
          <ns1:xfrm>
            <ns1:off x="4504067" y="1146063"/>
            <ns1:ext cx="1171952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34" name="rect 534"/>
          <ns0:cNvSpPr/>
          <ns0:nvPr/>
        </ns0:nvSpPr>
        <ns0:spPr>
          <ns1:xfrm>
            <ns1:off x="3574427" y="1816623"/>
            <ns1:ext cx="1060702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36" name="rect 536"/>
          <ns0:cNvSpPr/>
          <ns0:nvPr/>
        </ns0:nvSpPr>
        <ns0:spPr>
          <ns1:xfrm>
            <ns1:off x="5676023" y="1146063"/>
            <ns1:ext cx="2776728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38" name="rect 538"/>
          <ns0:cNvSpPr/>
          <ns0:nvPr/>
        </ns0:nvSpPr>
        <ns0:spPr>
          <ns1:xfrm>
            <ns1:off x="7155827" y="4940823"/>
            <ns1:ext cx="1496567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40" name="rect 540"/>
          <ns0:cNvSpPr/>
          <ns0:nvPr/>
        </ns0:nvSpPr>
        <ns0:spPr>
          <ns1:xfrm>
            <ns1:off x="764173" y="5276103"/>
            <ns1:ext cx="804669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42" name="rect 542"/>
          <ns0:cNvSpPr/>
          <ns0:nvPr/>
        </ns0:nvSpPr>
        <ns0:spPr>
          <ns1:xfrm>
            <ns1:off x="4705235" y="4940823"/>
            <ns1:ext cx="1845563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44" name="textbox 544"/>
          <ns0:cNvSpPr/>
          <ns0:nvPr/>
        </ns0:nvSpPr>
        <ns0:spPr>
          <ns1:xfrm>
            <ns1:off x="409881" y="1151389"/>
            <ns1:ext cx="8363584" cy="489140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10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5600" indent="-343535" algn="l" rtl="0" eaLnBrk="0">
              <ns1:lnSpc>
                <ns1:spcPct val="100000"/>
              </ns1:lnSpc>
              <ns1:spcBef>
                <ns1:spcPts val="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Determining the budget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involves 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llocating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 cost estimate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individual 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material resources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items, b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ased on the activities in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WBS for the project,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over time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1155" algn="l" rtl="0" eaLnBrk="0">
              <ns1:lnSpc>
                <ns1:spcPct val="97000"/>
              </ns1:lnSpc>
              <ns1:spcBef>
                <ns1:spcPts val="154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6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Main</ns1:t>
            </ns1:r>
            <ns1:r>
              <ns1:rPr sz="2100" b="1" i="1" u="sng" kern="0" spc="-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goals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produce a cost baseline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measuring project performance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determine project funding 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equirements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1685" indent="-291465" algn="l" rtl="0" eaLnBrk="0">
              <ns1:lnSpc>
                <ns1:spcPct val="89000"/>
              </ns1:lnSpc>
              <ns1:spcBef>
                <ns1:spcPts val="14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u="sng" kern="0" spc="-4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baseline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a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time-phased budget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rs use to </ns1:t>
            </ns1:r>
            <ns1:r>
              <ns1:rPr sz="20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measure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monitor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performance. It includes contingency reserv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es, but </ns1:t>
            </ns1:r>
            <ns1:r>
              <ns1:rPr sz="20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780" algn="l" rtl="0" eaLnBrk="0">
              <ns1:lnSpc>
                <ns1:spcPct val="88000"/>
              </ns1:lnSpc>
              <ns1:spcBef>
                <ns1:spcPts val="52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 reser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ves.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5125" indent="-352425" algn="l" rtl="0" eaLnBrk="0">
              <ns1:lnSpc>
                <ns1:spcPct val="97000"/>
              </ns1:lnSpc>
              <ns1:spcBef>
                <ns1:spcPts val="1050"/>
              </ns1:spcBef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7-4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provides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sample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baseline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based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   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from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7-2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5600" indent="-342900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budget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composed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cost baseline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plus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gement</ns1:t>
            </ns1:r>
            <ns1:r>
              <ns1:rPr sz="21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1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reserve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7-5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shows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its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various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components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8000"/>
              </ns1:lnSpc>
            </ns1:pP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 organizations have a well-established process for pr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eparing budgets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546" name="picture 54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00571" y="5774061"/>
            <ns1:ext cx="135255" cy="211073"/>
          </ns1:xfrm>
          <ns1:prstGeom prst="rect">
            <ns1:avLst/>
          </ns1:prstGeom>
        </ns0:spPr>
      </ns0:pic>
      <ns0:pic>
        <ns0:nvPicPr>
          <ns0:cNvPr id="548" name="picture 54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00571" y="3137549"/>
            <ns1:ext cx="135255" cy="211073"/>
          </ns1:xfrm>
          <ns1:prstGeom prst="rect">
            <ns1:avLst/>
          </ns1:prstGeom>
        </ns0:spPr>
      </ns0:pic>
      <ns0:sp>
        <ns0:nvSpPr>
          <ns0:cNvPr id="550" name="textbox 550"/>
          <ns0:cNvSpPr/>
          <ns0:nvPr/>
        </ns0:nvSpPr>
        <ns0:spPr>
          <ns1:xfrm>
            <ns1:off x="178903" y="208382"/>
            <ns1:ext cx="6369050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Determining the Budget (1</ns1:t>
            </ns1:r>
            <ns1:r>
              <ns1:rPr sz="3600" kern="0" spc="1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44" name="group 4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52" name="path 55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54" name="path 55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58" name="textbox 55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60" name="textbox 560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27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62" name="rect 56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564" name="picture 56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-131064" y="1371854"/>
            <ns1:ext cx="9448800" cy="4724400"/>
          </ns1:xfrm>
          <ns1:prstGeom prst="rect">
            <ns1:avLst/>
          </ns1:prstGeom>
        </ns0:spPr>
      </ns0:pic>
      <ns0:sp>
        <ns0:nvSpPr>
          <ns0:cNvPr id="566" name="textbox 566"/>
          <ns0:cNvSpPr/>
          <ns0:nvPr/>
        </ns0:nvSpPr>
        <ns0:spPr>
          <ns1:xfrm>
            <ns1:off x="178903" y="208382"/>
            <ns1:ext cx="6369050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Determining the Budget (2</ns1:t>
            </ns1:r>
            <ns1:r>
              <ns1:rPr sz="3600" kern="0" spc="1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46" name="group 4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68" name="path 56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70" name="path 57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72" name="textbox 57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74" name="textbox 574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28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8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76" name="rect 57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578" name="picture 57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259080" y="1129541"/>
            <ns1:ext cx="8583154" cy="5771384"/>
          </ns1:xfrm>
          <ns1:prstGeom prst="rect">
            <ns1:avLst/>
          </ns1:prstGeom>
        </ns0:spPr>
      </ns0:pic>
      <ns0:sp>
        <ns0:nvSpPr>
          <ns0:cNvPr id="580" name="textbox 580"/>
          <ns0:cNvSpPr/>
          <ns0:nvPr/>
        </ns0:nvSpPr>
        <ns0:spPr>
          <ns1:xfrm>
            <ns1:off x="178903" y="208382"/>
            <ns1:ext cx="6369050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Determining the Budget (3</ns1:t>
            </ns1:r>
            <ns1:r>
              <ns1:rPr sz="3600" kern="0" spc="1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48" name="group 4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82" name="path 58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84" name="path 58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86" name="textbox 58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88" name="textbox 588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29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9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90" name="rect 59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92" name="rect 592"/>
          <ns0:cNvSpPr/>
          <ns0:nvPr/>
        </ns0:nvSpPr>
        <ns0:spPr>
          <ns1:xfrm>
            <ns1:off x="8216531" y="5047503"/>
            <ns1:ext cx="123442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94" name="rect 594"/>
          <ns0:cNvSpPr/>
          <ns0:nvPr/>
        </ns0:nvSpPr>
        <ns0:spPr>
          <ns1:xfrm>
            <ns1:off x="687973" y="5382784"/>
            <ns1:ext cx="3863339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96" name="rect 596"/>
          <ns0:cNvSpPr/>
          <ns0:nvPr/>
        </ns0:nvSpPr>
        <ns0:spPr>
          <ns1:xfrm>
            <ns1:off x="1111643" y="1965972"/>
            <ns1:ext cx="1828800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98" name="textbox 598"/>
          <ns0:cNvSpPr/>
          <ns0:nvPr/>
        </ns0:nvSpPr>
        <ns0:spPr>
          <ns1:xfrm>
            <ns1:off x="333681" y="1151389"/>
            <ns1:ext cx="88753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3220" indent="-35052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Important to understand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budget categories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 organizat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ion before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developing an esti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mate to ensure data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collected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accordingly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7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u="sng" kern="0" spc="-4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Budget</ns1:t>
            </ns1:r>
            <ns1:r>
              <ns1:rPr sz="20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categories</ns1:t>
            </ns1:r>
            <ns1:r>
              <ns1:rPr sz="20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number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ofFTE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month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(=&gt;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staff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),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algn="l" rtl="0" eaLnBrk="0">
              <ns1:lnSpc>
                <ns1:spcPct val="88000"/>
              </ns1:lnSpc>
              <ns1:spcBef>
                <ns1:spcPts val="29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purchased goods and services, rents, travel, other supplies 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nd expenses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Organizations use this information to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track costs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across proj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ects and non-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780" indent="-2540" algn="l" rtl="0" eaLnBrk="0">
              <ns1:lnSpc>
                <ns1:spcPct val="89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work and look for ways to reduce costs. They also u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 it for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legal</ns1:t>
            </ns1:r>
            <ns1:r>
              <ns1:rPr sz="2000" kern="0" spc="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tax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purposes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budgeting provides information for pro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ject funding requirements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145" indent="-288925" algn="l" rtl="0" eaLnBrk="0">
              <ns1:lnSpc>
                <ns1:spcPct val="89000"/>
              </ns1:lnSpc>
              <ns1:spcBef>
                <ns1:spcPts val="17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Some projects have all funds available when the pr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oject begins, while others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must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rely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periodic</ns1:t>
            </ns1:r>
            <ns1:r>
              <ns1:rPr sz="2000" i="1" kern="0" spc="-3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funding</ns1:t>
            </ns1:r>
            <ns1:r>
              <ns1:rPr sz="2000" i="1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avoid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cash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flow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problems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04800" indent="-292735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 costs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each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major project activity over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provides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</ns1:t>
            </ns1:r>
            <ns1:r>
              <ns1:rPr sz="2100" i="1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foundation</ns1:t>
            </ns1:r>
            <ns1:r>
              <ns1:rPr sz="2100" i="1" kern="0" spc="-3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i="1" kern="0" spc="-2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cost control</ns1:t>
            </ns1:r>
            <ns1:r>
              <ns1:rPr sz="2100" kern="0" spc="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8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30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600" name="picture 60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83" y="4333889"/>
            <ns1:ext cx="135255" cy="211073"/>
          </ns1:xfrm>
          <ns1:prstGeom prst="rect">
            <ns1:avLst/>
          </ns1:prstGeom>
        </ns0:spPr>
      </ns0:pic>
      <ns0:pic>
        <ns0:nvPicPr>
          <ns0:cNvPr id="602" name="picture 60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0" y="2779395"/>
            <ns1:ext cx="135255" cy="211073"/>
          </ns1:xfrm>
          <ns1:prstGeom prst="rect">
            <ns1:avLst/>
          </ns1:prstGeom>
        </ns0:spPr>
      </ns0:pic>
      <ns0:pic>
        <ns0:nvPicPr>
          <ns0:cNvPr id="604" name="picture 604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0" y="2017404"/>
            <ns1:ext cx="135255" cy="211073"/>
          </ns1:xfrm>
          <ns1:prstGeom prst="rect">
            <ns1:avLst/>
          </ns1:prstGeom>
        </ns0:spPr>
      </ns0:pic>
      <ns0:sp>
        <ns0:nvSpPr>
          <ns0:cNvPr id="606" name="textbox 606"/>
          <ns0:cNvSpPr/>
          <ns0:nvPr/>
        </ns0:nvSpPr>
        <ns0:spPr>
          <ns1:xfrm>
            <ns1:off x="178903" y="208382"/>
            <ns1:ext cx="6369050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Determining the Budget (4</ns1:t>
            </ns1:r>
            <ns1:r>
              <ns1:rPr sz="3600" kern="0" spc="1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0" name="group 5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608" name="path 60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10" name="path 61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12" name="textbox 61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6" name="rect 6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8" name="rect 68"/>
          <ns0:cNvSpPr/>
          <ns0:nvPr/>
        </ns0:nvSpPr>
        <ns0:spPr>
          <ns1:xfrm>
            <ns1:off x="6713867" y="3520452"/>
            <ns1:ext cx="1786127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0" name="textbox 70"/>
          <ns0:cNvSpPr/>
          <ns0:nvPr/>
        </ns0:nvSpPr>
        <ns0:spPr>
          <ns1:xfrm>
            <ns1:off x="171588" y="-65939"/>
            <ns1:ext cx="8734425" cy="558292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Importance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9685" algn="l" rtl="0" eaLnBrk="0">
              <ns1:lnSpc>
                <ns1:spcPct val="86000"/>
              </ns1:lnSpc>
              <ns1:spcBef>
                <ns1:spcPts val="560"/>
              </ns1:spcBef>
              <ns1:tabLst>
                <ns1:tab pos="8721090" algn="l"/>
              </ns1:tabLst>
            </ns1:pP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(2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36525" algn="l" rtl="0" eaLnBrk="0">
              <ns1:lnSpc>
                <ns1:spcPct val="89000"/>
              </ns1:lnSpc>
              <ns1:spcBef>
                <ns1:spcPts val="1540"/>
              </ns1:spcBef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Harvard</ns1:t>
            </ns1:r>
            <ns1:r>
              <ns1:rPr sz="2100" i="1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Business</ns1:t>
            </ns1:r>
            <ns1:r>
              <ns1:rPr sz="2100" i="1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Review</ns1:t>
            </ns1:r>
            <ns1:r>
              <ns1:rPr sz="2100" i="1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study</ns1:t>
            </ns1:r>
            <ns1:r>
              <ns1:rPr sz="2100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2011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examined</ns1:t>
            </ns1:r>
            <ns1:r>
              <ns1:rPr sz="2100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</ns1:t>
            </ns1:r>
            <ns1:r>
              <ns1:rPr sz="2100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change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7045" indent="-1270" algn="l" rtl="0" eaLnBrk="0">
              <ns1:lnSpc>
                <ns1:spcPct val="93000"/>
              </ns1:lnSpc>
              <ns1:spcBef>
                <ns1:spcPts val="590"/>
              </ns1:spcBef>
            </ns1:pP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initiatives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almost</ns1:t>
            </ns1:r>
            <ns1:r>
              <ns1:rPr sz="2100" kern="0" spc="3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1,500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reported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100" kern="0" spc="17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average</ns1:t>
            </ns1:r>
            <ns1:r>
              <ns1:rPr sz="2100" kern="0" spc="17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1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overrun   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1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27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percent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614680" algn="l" rtl="0" eaLnBrk="0">
              <ns1:lnSpc>
                <ns1:spcPct val="88000"/>
              </ns1:lnSpc>
              <ns1:spcBef>
                <ns1:spcPts val="1730"/>
              </ns1:spcBef>
              <ns1:tabLst>
                <ns1:tab pos="74930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study was considered the largest ever to ana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lyze IT projects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03605" indent="-288925" algn="l" rtl="0" eaLnBrk="0">
              <ns1:lnSpc>
                <ns1:spcPct val="89000"/>
              </ns1:lnSpc>
              <ns1:spcBef>
                <ns1:spcPts val="1495"/>
              </ns1:spcBef>
              <ns1:tabLst>
                <ns1:tab pos="74930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these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incurred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high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expenses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average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$167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million and the largest project cost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$33 billion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614680" algn="l" rtl="0" eaLnBrk="0">
              <ns1:lnSpc>
                <ns1:spcPct val="88000"/>
              </ns1:lnSpc>
              <ns1:spcBef>
                <ns1:spcPts val="1720"/>
              </ns1:spcBef>
              <ns1:tabLst>
                <ns1:tab pos="749300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most important finding was the discovery 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gigantic overages.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02970" indent="6985" algn="l" rtl="0" eaLnBrk="0">
              <ns1:lnSpc>
                <ns1:spcPct val="89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One in six of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 projects contained a </ns1:t>
            </ns1:r>
            <ns1:r>
              <ns1:rPr sz="20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  <ns1:hlinkClick ns2:id="rId1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black swan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high-impact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event that</ns1:t>
            </ns1:r>
            <ns1:r>
              <ns1:rPr sz="20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rare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unpredictable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but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improbable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retrospect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These</ns1:t>
            </ns1:r>
            <ns1:r>
              <ns1:rPr sz="20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</ns1:t>
            </ns1:r>
            <ns1:r>
              <ns1:rPr sz="2000" i="1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black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-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08685" indent="-9525" algn="l" rtl="0" eaLnBrk="0">
              <ns1:lnSpc>
                <ns1:spcPct val="88000"/>
              </ns1:lnSpc>
              <ns1:spcBef>
                <ns1:spcPts val="580"/>
              </ns1:spcBef>
            </ns1:pP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swan</ns1:t>
            </ns1:r>
            <ns1:r>
              <ns1:rPr sz="2000" i="1" kern="0" spc="-2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had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average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overrun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200%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overrun  </ns1:t>
            </ns1:r>
            <ns1:r>
              <ns1:rPr sz="2000" i="1" kern="0" spc="-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 almost</ns1:t>
            </ns1:r>
            <ns1:r>
              <ns1:rPr sz="2000" i="1" kern="0" spc="1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-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70%!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1000"/>
              </ns1:lnSpc>
            </ns1:pPr>
            <ns1:endParaRPr sz="1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36525" algn="l" rtl="0" eaLnBrk="0">
              <ns1:lnSpc>
                <ns1:spcPct val="89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projects have room for improvem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ent in meeting cost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goals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72" name="picture 7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86273" y="3571875"/>
            <ns1:ext cx="135255" cy="211073"/>
          </ns1:xfrm>
          <ns1:prstGeom prst="rect">
            <ns1:avLst/>
          </ns1:prstGeom>
        </ns0:spPr>
      </ns0:pic>
      <ns0:pic>
        <ns0:nvPicPr>
          <ns0:cNvPr id="74" name="picture 7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86273" y="2809875"/>
            <ns1:ext cx="135255" cy="211073"/>
          </ns1:xfrm>
          <ns1:prstGeom prst="rect">
            <ns1:avLst/>
          </ns1:prstGeom>
        </ns0:spPr>
      </ns0:pic>
      <ns0:pic>
        <ns0:nvPicPr>
          <ns0:cNvPr id="76" name="picture 7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86272" y="2352675"/>
            <ns1:ext cx="135255" cy="211073"/>
          </ns1:xfrm>
          <ns1:prstGeom prst="rect">
            <ns1:avLst/>
          </ns1:prstGeom>
        </ns0:spPr>
      </ns0:pic>
      <ns0:sp>
        <ns0:nvSpPr>
          <ns0:cNvPr id="78" name="rect 78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0" name="textbox 8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82" name="textbox 82"/>
          <ns0:cNvSpPr/>
          <ns0:nvPr/>
        </ns0:nvSpPr>
        <ns0:spPr>
          <ns1:xfrm>
            <ns1:off x="9106972" y="6830611"/>
            <ns1:ext cx="10160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4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14" name="rect 61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16" name="textbox 616"/>
          <ns0:cNvSpPr/>
          <ns0:nvPr/>
        </ns0:nvSpPr>
        <ns0:spPr>
          <ns1:xfrm>
            <ns1:off x="516243" y="1151389"/>
            <ns1:ext cx="8307705" cy="372554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Controlling project costs involves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173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</ns1:t>
            </ns1:r>
            <ns1:r>
              <ns1:rPr sz="15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Monitoring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performance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6315" indent="-516255" algn="l" rtl="0" eaLnBrk="0">
              <ns1:lnSpc>
                <ns1:spcPct val="89000"/>
              </ns1:lnSpc>
              <ns1:spcBef>
                <ns1:spcPts val="1495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Ensuring that only appropriate project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changes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 included in</ns1:t>
            </ns1:r>
            <ns1:r>
              <ns1:rPr sz="2000" kern="0" spc="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revised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baseline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9330" indent="-509270" algn="l" rtl="0" eaLnBrk="0">
              <ns1:lnSpc>
                <ns1:spcPct val="89000"/>
              </ns1:lnSpc>
              <ns1:spcBef>
                <ns1:spcPts val="173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</ns1:t>
            </ns1:r>
            <ns1:r>
              <ns1:rPr sz="15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Informing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stakeholders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authorized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changes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will affect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Tools and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techniques for project cost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7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Expert</ns1:t>
            </ns1:r>
            <ns1:r>
              <ns1:rPr sz="20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judgment, data analysis, PM information systems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3000"/>
              </ns1:lnSpc>
            </ns1:pPr>
            <ns1:endParaRPr sz="1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Earned Value Managem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ent (EVM)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618" name="picture 61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1006935" y="4608204"/>
            <ns1:ext cx="135255" cy="211073"/>
          </ns1:xfrm>
          <ns1:prstGeom prst="rect">
            <ns1:avLst/>
          </ns1:prstGeom>
        </ns0:spPr>
      </ns0:pic>
      <ns0:pic>
        <ns0:nvPicPr>
          <ns0:cNvPr id="620" name="picture 62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1006934" y="4151004"/>
            <ns1:ext cx="135254" cy="211073"/>
          </ns1:xfrm>
          <ns1:prstGeom prst="rect">
            <ns1:avLst/>
          </ns1:prstGeom>
        </ns0:spPr>
      </ns0:pic>
      <ns0:grpSp>
        <ns0:nvGrpSpPr>
          <ns0:cNvPr id="52" name="group 5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622" name="path 62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24" name="path 62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26" name="textbox 626"/>
          <ns0:cNvSpPr/>
          <ns0:nvPr/>
        </ns0:nvSpPr>
        <ns0:spPr>
          <ns1:xfrm>
            <ns1:off x="167473" y="208382"/>
            <ns1:ext cx="3713479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 Controlling</ns1:t>
            </ns1:r>
            <ns1:r>
              <ns1:rPr sz="3600" kern="0" spc="1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</ns1:t>
            </ns1:r>
            <ns1:r>
              <ns1:rPr sz="3600" kern="0" spc="-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ts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630" name="textbox 63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632" name="textbox 632"/>
          <ns0:cNvSpPr/>
          <ns0:nvPr/>
        </ns0:nvSpPr>
        <ns0:spPr>
          <ns1:xfrm>
            <ns1:off x="9033315" y="6830611"/>
            <ns1:ext cx="17526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31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1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34" name="rect 63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36" name="textbox 636"/>
          <ns0:cNvSpPr/>
          <ns0:nvPr/>
        </ns0:nvSpPr>
        <ns0:spPr>
          <ns1:xfrm>
            <ns1:off x="333681" y="1151377"/>
            <ns1:ext cx="88753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1790" indent="-33909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EVM is a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performance measurement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hnique that integrates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scope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</ns1:t>
            </ns1:r>
            <ns1:r>
              <ns1:rPr sz="21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</ns1:t>
            </ns1:r>
            <ns1:r>
              <ns1:rPr sz="21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data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8510" indent="-288290" algn="l" rtl="0" eaLnBrk="0">
              <ns1:lnSpc>
                <ns1:spcPct val="93000"/>
              </ns1:lnSpc>
              <ns1:spcBef>
                <ns1:spcPts val="141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Given a cost performance baseline, project managers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can use it to determine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how well the project is meeting scope, time, and cost goals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by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comparing the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actual information to their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baselines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7000"/>
              </ns1:lnSpc>
              <ns1:spcBef>
                <ns1:spcPts val="142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Actual information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includes</ns1:t>
            </ns1:r>
            <ns1:r>
              <ns1:rPr sz="2000" kern="0" spc="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1) w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hether a WBS item was completed, 2)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765" algn="l" rtl="0" eaLnBrk="0">
              <ns1:lnSpc>
                <ns1:spcPct val="89000"/>
              </ns1:lnSpc>
              <ns1:spcBef>
                <ns1:spcPts val="32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approximately how much 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work was completed, 3) when it started and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ended, and 4) how much the complet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 work cost.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5125" indent="-352425" algn="l" rtl="0" eaLnBrk="0">
              <ns1:lnSpc>
                <ns1:spcPct val="97000"/>
              </ns1:lnSpc>
              <ns1:spcBef>
                <ns1:spcPts val="12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EVM calculates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three base value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</ns1:t>
            </ns1:r>
            <ns1:r>
              <ns1:rPr sz="21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or </ns1:t>
            </ns1:r>
            <ns1:r>
              <ns1:rPr sz="21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summary</ns1:t>
            </ns1:r>
            <ns1:r>
              <ns1:rPr sz="2100" i="1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from a project’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 WBS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7045" algn="l" rtl="0" eaLnBrk="0">
              <ns1:lnSpc>
                <ns1:spcPct val="88000"/>
              </ns1:lnSpc>
              <ns1:spcBef>
                <ns1:spcPts val="1430"/>
              </ns1:spcBef>
            </ns1:pPr>
            <ns1:r>
              <ns1:rPr sz="1500" b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   </ns1:t>
            </ns1:r>
            <ns1:r>
              <ns1:rPr sz="2000" b="1" u="sng" kern="0" spc="-4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Planned value (PV)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authorized budget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assigned to scheduled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40435" indent="-461645" algn="l" rtl="0" eaLnBrk="0">
              <ns1:lnSpc>
                <ns1:spcPct val="89000"/>
              </ns1:lnSpc>
              <ns1:spcBef>
                <ns1:spcPts val="895"/>
              </ns1:spcBef>
            </ns1:pPr>
            <ns1:r>
              <ns1:rPr sz="1500" b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     </ns1:t>
            </ns1:r>
            <ns1:r>
              <ns1:rPr sz="2000" b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Actual cost (AC)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realized cost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incurred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the work performed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during a specific period of</ns1:t>
            </ns1:r>
            <ns1:r>
              <ns1:rPr sz="2000" kern="0" spc="-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34085" indent="-456565" algn="l" rtl="0" eaLnBrk="0">
              <ns1:lnSpc>
                <ns1:spcPct val="89000"/>
              </ns1:lnSpc>
              <ns1:spcBef>
                <ns1:spcPts val="1130"/>
              </ns1:spcBef>
            </ns1:pPr>
            <ns1:r>
              <ns1:rPr sz="1500" b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    </ns1:t>
            </ns1:r>
            <ns1:r>
              <ns1:rPr sz="2000" b="1" u="sng" kern="0" spc="-4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Earned</ns1:t>
            </ns1:r>
            <ns1:r>
              <ns1:rPr sz="2000" b="1" u="sng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value</ns1:t>
            </ns1:r>
            <ns1:r>
              <ns1:rPr sz="2000" b="1" u="sng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</ns1:t>
            </ns1:r>
            <ns1:r>
              <ns1:rPr sz="2000" b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</ns1:t>
            </ns1:r>
            <ns1:r>
              <ns1:rPr sz="2000" b="1" u="sng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measure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performed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expressed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terms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budget authorized for tha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 work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2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6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9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32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638" name="picture 63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2" y="3007995"/>
            <ns1:ext cx="135255" cy="211073"/>
          </ns1:xfrm>
          <ns1:prstGeom prst="rect">
            <ns1:avLst/>
          </ns1:prstGeom>
        </ns0:spPr>
      </ns0:pic>
      <ns0:pic>
        <ns0:nvPicPr>
          <ns0:cNvPr id="640" name="picture 64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2" y="1979297"/>
            <ns1:ext cx="135255" cy="211073"/>
          </ns1:xfrm>
          <ns1:prstGeom prst="rect">
            <ns1:avLst/>
          </ns1:prstGeom>
        </ns0:spPr>
      </ns0:pic>
      <ns0:sp>
        <ns0:nvSpPr>
          <ns0:cNvPr id="642" name="textbox 642"/>
          <ns0:cNvSpPr/>
          <ns0:nvPr/>
        </ns0:nvSpPr>
        <ns0:spPr>
          <ns1:xfrm>
            <ns1:off x="169759" y="208382"/>
            <ns1:ext cx="7940040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Earned Value Management (EVM) (1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4" name="group 5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644" name="path 64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46" name="path 64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48" name="textbox 64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50" name="rect 65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52" name="rect 652"/>
          <ns0:cNvSpPr/>
          <ns0:nvPr/>
        </ns0:nvSpPr>
        <ns0:spPr>
          <ns1:xfrm>
            <ns1:off x="7834007" y="3604272"/>
            <ns1:ext cx="746759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54" name="rect 654"/>
          <ns0:cNvSpPr/>
          <ns0:nvPr/>
        </ns0:nvSpPr>
        <ns0:spPr>
          <ns1:xfrm>
            <ns1:off x="1111643" y="3909072"/>
            <ns1:ext cx="448057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56" name="rect 656"/>
          <ns0:cNvSpPr/>
          <ns0:nvPr/>
        </ns0:nvSpPr>
        <ns0:spPr>
          <ns1:xfrm>
            <ns1:off x="4691519" y="5897892"/>
            <ns1:ext cx="1429511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58" name="rect 658"/>
          <ns0:cNvSpPr/>
          <ns0:nvPr/>
        </ns0:nvSpPr>
        <ns0:spPr>
          <ns1:xfrm>
            <ns1:off x="6121031" y="5897892"/>
            <ns1:ext cx="85342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60" name="rect 660"/>
          <ns0:cNvSpPr/>
          <ns0:nvPr/>
        </ns0:nvSpPr>
        <ns0:spPr>
          <ns1:xfrm>
            <ns1:off x="6206375" y="5897892"/>
            <ns1:ext cx="1103376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62" name="rect 662"/>
          <ns0:cNvSpPr/>
          <ns0:nvPr/>
        </ns0:nvSpPr>
        <ns0:spPr>
          <ns1:xfrm>
            <ns1:off x="7309751" y="5897892"/>
            <ns1:ext cx="85343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64" name="rect 664"/>
          <ns0:cNvSpPr/>
          <ns0:nvPr/>
        </ns0:nvSpPr>
        <ns0:spPr>
          <ns1:xfrm>
            <ns1:off x="7395095" y="5897892"/>
            <ns1:ext cx="437385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66" name="textbox 666"/>
          <ns0:cNvSpPr/>
          <ns0:nvPr/>
        </ns0:nvSpPr>
        <ns0:spPr>
          <ns1:xfrm>
            <ns1:off x="333681" y="1151377"/>
            <ns1:ext cx="8608694" cy="506349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Performance vari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ances and indexes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6570" algn="l" rtl="0" eaLnBrk="0">
              <ns1:lnSpc>
                <ns1:spcPct val="87000"/>
              </ns1:lnSpc>
              <ns1:spcBef>
                <ns1:spcPts val="143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   </ns1:t>
            </ns1:r>
            <ns1:r>
              <ns1:rPr sz="2000" u="sng" kern="0" spc="-440" dirty="0">
                <ns1:solidFill>
                  <ns1:srgbClr val="000099">
                    <ns1:alpha val="100000"/>
                  </ns1:srgbClr>
                </ns1:solidFill>
                <ns1:uFill>
                  <ns1:solidFill>
                    <ns1:srgbClr val="000000"/>
                  </ns1:solidFill>
                </ns1:u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uFill>
                  <ns1:solidFill>
                    <ns1:srgbClr val="000000"/>
                  </ns1:solidFill>
                </ns1:u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variance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uFill>
                  <ns1:solidFill>
                    <ns1:srgbClr val="000000"/>
                  </ns1:solidFill>
                </ns1:u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(CV)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Earned Value (EV) mi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nus Actual Cost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(AC)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7000"/>
              </ns1:lnSpc>
              <ns1:spcBef>
                <ns1:spcPts val="910"/>
              </ns1:spcBef>
            </ns1:pPr>
            <ns1:r>
              <ns1:rPr sz="15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     </ns1:t>
            </ns1:r>
            <ns1:r>
              <ns1:rPr sz="2000" u="sng" kern="0" spc="-4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u="sng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performance</ns1:t>
            </ns1:r>
            <ns1:r>
              <ns1:rPr sz="2000" u="sng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index</ns1:t>
            </ns1:r>
            <ns1:r>
              <ns1:rPr sz="2000" u="sng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CPI</ns1:t>
            </ns1:r>
            <ns1:r>
              <ns1:rPr sz="2000" u="sng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ratio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1965" algn="l" rtl="0" eaLnBrk="0">
              <ns1:lnSpc>
                <ns1:spcPct val="87000"/>
              </ns1:lnSpc>
              <ns1:spcBef>
                <ns1:spcPts val="910"/>
              </ns1:spcBef>
            </ns1:pPr>
            <ns1:r>
              <ns1:rPr sz="15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    </ns1:t>
            </ns1:r>
            <ns1:r>
              <ns1:rPr sz="2000" u="sng" kern="0" spc="-3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variance (SV)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Earned Value (EV) minus Planned Value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(PV)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7520" algn="l" rtl="0" eaLnBrk="0">
              <ns1:lnSpc>
                <ns1:spcPct val="87000"/>
              </ns1:lnSpc>
              <ns1:spcBef>
                <ns1:spcPts val="910"/>
              </ns1:spcBef>
            </ns1:pPr>
            <ns1:r>
              <ns1:rPr sz="15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      </ns1:t>
            </ns1:r>
            <ns1:r>
              <ns1:rPr sz="2000" u="sng" kern="0" spc="-3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u="sng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performance</ns1:t>
            </ns1:r>
            <ns1:r>
              <ns1:rPr sz="2000" u="sng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index</ns1:t>
            </ns1:r>
            <ns1:r>
              <ns1:rPr sz="2000" u="sng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</ns1:t>
            </ns1:r>
            <ns1:r>
              <ns1:rPr sz="20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SPI</ns1:t>
            </ns1:r>
            <ns1:r>
              <ns1:rPr sz="2000" u="sng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ratio of</ns1:t>
            </ns1:r>
            <ns1:r>
              <ns1:rPr sz="20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 to PV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08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 at completion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(EAC)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the ratio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BAC to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CPI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(or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SPI)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780" indent="-289560" algn="l" rtl="0" eaLnBrk="0">
              <ns1:lnSpc>
                <ns1:spcPct val="89000"/>
              </ns1:lnSpc>
              <ns1:spcBef>
                <ns1:spcPts val="14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u="sng" kern="0" spc="-4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Budget at completion (BAC)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the original total budget in terms 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 for the pro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ject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2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Estimated to Complete (ETC):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nus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29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To-complete performance index (TCPI)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a measure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time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7030" indent="-13970" algn="l" rtl="0" eaLnBrk="0">
              <ns1:lnSpc>
                <ns1:spcPct val="93000"/>
              </ns1:lnSpc>
              <ns1:spcBef>
                <ns1:spcPts val="590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performance that must be achieve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 in the future to achieve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specific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goal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such as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BAC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8000"/>
              </ns1:lnSpc>
            </ns1:pP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90220" algn="l" rtl="0" eaLnBrk="0">
              <ns1:lnSpc>
                <ns1:spcPct val="87000"/>
              </ns1:lnSpc>
              <ns1:spcBef>
                <ns1:spcPts val="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meet on plan or meet the BAC: TCPI = (BAC-E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V)/(BAC-AC)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668" name="picture 66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57" y="5949317"/>
            <ns1:ext cx="135255" cy="211074"/>
          </ns1:xfrm>
          <ns1:prstGeom prst="rect">
            <ns1:avLst/>
          </ns1:prstGeom>
        </ns0:spPr>
      </ns0:pic>
      <ns0:pic>
        <ns0:nvPicPr>
          <ns0:cNvPr id="670" name="picture 67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69" y="3655696"/>
            <ns1:ext cx="135255" cy="211073"/>
          </ns1:xfrm>
          <ns1:prstGeom prst="rect">
            <ns1:avLst/>
          </ns1:prstGeom>
        </ns0:spPr>
      </ns0:pic>
      <ns0:sp>
        <ns0:nvSpPr>
          <ns0:cNvPr id="672" name="textbox 672"/>
          <ns0:cNvSpPr/>
          <ns0:nvPr/>
        </ns0:nvSpPr>
        <ns0:spPr>
          <ns1:xfrm>
            <ns1:off x="169759" y="208382"/>
            <ns1:ext cx="7940040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Earned Value Management (EVM) (2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6" name="group 5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674" name="path 67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76" name="path 67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80" name="textbox 68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682" name="textbox 682"/>
          <ns0:cNvSpPr/>
          <ns0:nvPr/>
        </ns0:nvSpPr>
        <ns0:spPr>
          <ns1:xfrm>
            <ns1:off x="9033315" y="6830611"/>
            <ns1:ext cx="17526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33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3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84" name="rect 68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graphicFrame>
        <ns0:nvGraphicFramePr>
          <ns0:cNvPr id="686" name="table 686"/>
          <ns0:cNvGraphicFramePr>
            <ns1:graphicFrameLocks noGrp="1"/>
          </ns0:cNvGraphicFramePr>
          <ns0:nvPr/>
        </ns0:nvGraphicFramePr>
        <ns0:xfrm>
          <ns1:off x="831850" y="1517904"/>
          <ns1:ext cx="7555865" cy="3669665"/>
        </ns0:xfrm>
        <ns1:graphic>
          <ns1:graphicData uri="http://schemas.openxmlformats.org/drawingml/2006/table">
            <ns1:tbl>
              <ns1:tblPr/>
              <ns1:tblGrid>
                <ns1:gridCol w="4140200"/>
                <ns1:gridCol w="3415665"/>
              </ns1:tblGrid>
              <ns1:tr h="372109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2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060" algn="l" rtl="0" eaLnBrk="0">
                        <ns1:lnSpc>
                          <ns1:spcPct val="67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5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Term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31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Formula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</ns1:tr>
              <ns1:tr h="365759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684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Earned val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ue</ns1:t>
                      </ns1:r>
                      <ns1:r>
                        <ns1:rPr sz="1800" kern="0" spc="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(EV)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049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EV</ns1:t>
                      </ns1:r>
                      <ns1:r>
                        <ns1:rPr sz="1800" kern="0" spc="1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=</ns1:t>
                      </ns1:r>
                      <ns1:r>
                        <ns1:rPr sz="18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PV</ns1:t>
                      </ns1:r>
                      <ns1:r>
                        <ns1:rPr sz="1800" kern="0" spc="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of all</ns1:t>
                      </ns1:r>
                      <ns1:r>
                        <ns1:rPr sz="1800" kern="0" spc="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completed work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6512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95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Cost variance</ns1:t>
                      </ns1:r>
                      <ns1:r>
                        <ns1:rPr sz="18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(CV)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5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235" algn="l" rtl="0" eaLnBrk="0">
                        <ns1:lnSpc>
                          <ns1:spcPct val="68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CV</ns1:t>
                      </ns1:r>
                      <ns1:r>
                        <ns1:rPr sz="1800" kern="0" spc="1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=</ns1:t>
                      </ns1:r>
                      <ns1:r>
                        <ns1:rPr sz="1800" kern="0" spc="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EV – AC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65759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541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Schedule varianc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</ns1:t>
                      </ns1:r>
                      <ns1:r>
                        <ns1:rPr sz="1800" kern="0" spc="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(SV)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695" algn="l" rtl="0" eaLnBrk="0">
                        <ns1:lnSpc>
                          <ns1:spcPct val="68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SV</ns1:t>
                      </ns1:r>
                      <ns1:r>
                        <ns1:rPr sz="1800" kern="0" spc="1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=</ns1:t>
                      </ns1:r>
                      <ns1:r>
                        <ns1:rPr sz="1800" kern="0" spc="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EV –</ns1:t>
                      </ns1:r>
                      <ns1:r>
                        <ns1:rPr sz="18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PV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65759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858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Cost</ns1:t>
                      </ns1:r>
                      <ns1:r>
                        <ns1:rPr sz="18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performanc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</ns1:t>
                      </ns1:r>
                      <ns1:r>
                        <ns1:rPr sz="1800" kern="0" spc="1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index</ns1:t>
                      </ns1:r>
                      <ns1:r>
                        <ns1:rPr sz="18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(CPI)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2235" algn="l" rtl="0" eaLnBrk="0">
                        <ns1:lnSpc>
                          <ns1:spcPct val="75000"/>
                        </ns1:lnSpc>
                        <ns1:spcBef>
                          <ns1:spcPts val="0"/>
                        </ns1:spcBef>
                      </ns1:pPr>
                      <ns1:r>
                        <ns1:rPr sz="1800" kern="0" spc="-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CPI</ns1:t>
                      </ns1:r>
                      <ns1:r>
                        <ns1:rPr sz="1800" kern="0" spc="10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=</ns1:t>
                      </ns1:r>
                      <ns1:r>
                        <ns1:rPr sz="1800" kern="0" spc="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EV/AC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65759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604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Schedule</ns1:t>
                      </ns1:r>
                      <ns1:r>
                        <ns1:rPr sz="18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performance</ns1:t>
                      </ns1:r>
                      <ns1:r>
                        <ns1:rPr sz="18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index</ns1:t>
                      </ns1:r>
                      <ns1:r>
                        <ns1:rPr sz="18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(SPI)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695" algn="l" rtl="0" eaLnBrk="0">
                        <ns1:lnSpc>
                          <ns1:spcPct val="75000"/>
                        </ns1:lnSpc>
                        <ns1:spcBef>
                          <ns1:spcPts val="0"/>
                        </ns1:spcBef>
                      </ns1:pP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SPI</ns1:t>
                      </ns1:r>
                      <ns1:r>
                        <ns1:rPr sz="1800" kern="0" spc="9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=</ns1:t>
                      </ns1:r>
                      <ns1:r>
                        <ns1:rPr sz="18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EV/PV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65759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684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Estimate at completion</ns1:t>
                      </ns1:r>
                      <ns1:r>
                        <ns1:rPr sz="1800" kern="0" spc="2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(EAC) –</ns1:t>
                      </ns1:r>
                      <ns1:r>
                        <ns1:rPr sz="1800" kern="0" spc="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Cost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1125" algn="l" rtl="0" eaLnBrk="0">
                        <ns1:lnSpc>
                          <ns1:spcPct val="75000"/>
                        </ns1:lnSpc>
                        <ns1:spcBef>
                          <ns1:spcPts val="0"/>
                        </ns1:spcBef>
                      </ns1:pP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EAC</ns1:t>
                      </ns1:r>
                      <ns1:r>
                        <ns1:rPr sz="18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=</ns1:t>
                      </ns1:r>
                      <ns1:r>
                        <ns1:rPr sz="1800" kern="0" spc="1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BAC/CPI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65759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684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Estimate at comple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tion</ns1:t>
                      </ns1:r>
                      <ns1:r>
                        <ns1:rPr sz="1800" kern="0" spc="1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(EAC) – </ns1:t>
                      </ns1:r>
                      <ns1:r>
                        <ns1:rPr sz="1800" kern="0" spc="-2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Time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1125" algn="l" rtl="0" eaLnBrk="0">
                        <ns1:lnSpc>
                          <ns1:spcPct val="75000"/>
                        </ns1:lnSpc>
                        <ns1:spcBef>
                          <ns1:spcPts val="0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EAC</ns1:t>
                      </ns1:r>
                      <ns1:r>
                        <ns1:rPr sz="1800" kern="0" spc="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=</ns1:t>
                      </ns1:r>
                      <ns1:r>
                        <ns1:rPr sz="1800" kern="0" spc="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BAC/S</ns1:t>
                      </ns1: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PI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65759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6840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Estimated to Complete</ns1:t>
                      </ns1:r>
                      <ns1:r>
                        <ns1:rPr sz="18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(ETC)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7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1125" algn="l" rtl="0" eaLnBrk="0">
                        <ns1:lnSpc>
                          <ns1:spcPct val="68000"/>
                        </ns1:lnSpc>
                        <ns1:spcBef>
                          <ns1:spcPts val="0"/>
                        </ns1:spcBef>
                      </ns1:pP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ETC</ns1:t>
                      </ns1:r>
                      <ns1:r>
                        <ns1:rPr sz="1800" kern="0" spc="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=</ns1:t>
                      </ns1:r>
                      <ns1:r>
                        <ns1:rPr sz="1800" kern="0" spc="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EAC – A</ns1:t>
                      </ns1:r>
                      <ns1:r>
                        <ns1:rPr sz="1800" kern="0" spc="-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72109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695" algn="l" rtl="0" eaLnBrk="0">
                        <ns1:lnSpc>
                          <ns1:spcPct val="75000"/>
                        </ns1:lnSpc>
                        <ns1:spcBef>
                          <ns1:spcPts val="5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To-complete</ns1:t>
                      </ns1:r>
                      <ns1:r>
                        <ns1:rPr sz="1800" kern="0" spc="1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performanc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</ns1:t>
                      </ns1:r>
                      <ns1:r>
                        <ns1:rPr sz="1800" kern="0" spc="1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index</ns1:t>
                      </ns1:r>
                      <ns1:r>
                        <ns1:rPr sz="18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(TCPI)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</ns1:pPr>
                      <ns1:endParaRPr sz="6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3345" algn="l" rtl="0" eaLnBrk="0">
                        <ns1:lnSpc>
                          <ns1:spcPct val="75000"/>
                        </ns1:lnSpc>
                        <ns1:spcBef>
                          <ns1:spcPts val="0"/>
                        </ns1:spcBef>
                      </ns1:pP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TCPI =</ns1:t>
                      </ns1:r>
                      <ns1:r>
                        <ns1:rPr sz="1800" kern="0" spc="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(BAC-EV)/(BA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C-AC)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</ns1:tbl>
          </ns1:graphicData>
        </ns1:graphic>
      </ns0:graphicFrame>
      <ns0:sp>
        <ns0:nvSpPr>
          <ns0:cNvPr id="688" name="textbox 688"/>
          <ns0:cNvSpPr/>
          <ns0:nvPr/>
        </ns0:nvSpPr>
        <ns0:spPr>
          <ns1:xfrm>
            <ns1:off x="2950387" y="5499557"/>
            <ns1:ext cx="6258559" cy="148843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800" kern="0" spc="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Table 7-4</ns1:t>
            </ns1:r>
            <ns1:r>
              <ns1:rPr sz="1800" kern="0" spc="13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</ns1:t>
            </ns1:r>
            <ns1:r>
              <ns1:rPr sz="1800" kern="0" spc="-1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Earned value formulas</ns1:t>
            </ns1:r>
            <ns1:endParaRPr sz="18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41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34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690" name="textbox 690"/>
          <ns0:cNvSpPr/>
          <ns0:nvPr/>
        </ns0:nvSpPr>
        <ns0:spPr>
          <ns1:xfrm>
            <ns1:off x="169759" y="208382"/>
            <ns1:ext cx="7940040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Earned Value Management (EVM) (3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8" name="group 5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692" name="path 69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94" name="path 69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96" name="textbox 69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98" name="rect 69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graphicFrame>
        <ns0:nvGraphicFramePr>
          <ns0:cNvPr id="700" name="table 700"/>
          <ns0:cNvGraphicFramePr>
            <ns1:graphicFrameLocks noGrp="1"/>
          </ns0:cNvGraphicFramePr>
          <ns0:nvPr/>
        </ns0:nvGraphicFramePr>
        <ns0:xfrm>
          <ns1:off x="1441450" y="3243250"/>
          <ns1:ext cx="6222365" cy="3227070"/>
        </ns0:xfrm>
        <ns1:graphic>
          <ns1:graphicData uri="http://schemas.openxmlformats.org/drawingml/2006/table">
            <ns1:tbl>
              <ns1:tblPr/>
              <ns1:tblGrid>
                <ns1:gridCol w="3549650"/>
                <ns1:gridCol w="2672715"/>
              </ns1:tblGrid>
              <ns1:tr h="32956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4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9695" algn="l" rtl="0" eaLnBrk="0">
                        <ns1:lnSpc>
                          <ns1:spcPct val="71000"/>
                        </ns1:lnSpc>
                        <ns1:spcBef>
                          <ns1:spcPts val="0"/>
                        </ns1:spcBef>
                      </ns1:pPr>
                      <ns1:r>
                        <ns1:rPr sz="1800" b="1" kern="0" spc="-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Activity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</ns1:pPr>
                      <ns1:endParaRPr sz="4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984885" algn="l" rtl="0" eaLnBrk="0">
                        <ns1:lnSpc>
                          <ns1:spcPct val="72000"/>
                        </ns1:lnSpc>
                        <ns1:spcBef>
                          <ns1:spcPts val="5"/>
                        </ns1:spcBef>
                      </ns1:pPr>
                      <ns1:r>
                        <ns1:rPr sz="1800" b="1" kern="0" spc="-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Week</ns1:t>
                      </ns1:r>
                      <ns1:r>
                        <ns1:rPr sz="1800" b="1" kern="0" spc="1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b="1" kern="0" spc="-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1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</ns1:tr>
              <ns1:tr h="32385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3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6840" algn="l" rtl="0" eaLnBrk="0">
                        <ns1:lnSpc>
                          <ns1:spcPct val="75000"/>
                        </ns1:lnSpc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Earned val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ue</ns1:t>
                      </ns1:r>
                      <ns1:r>
                        <ns1:rPr sz="1800" kern="0" spc="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(EV)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2385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49000"/>
                        </ns1:lnSpc>
                      </ns1:pPr>
                      <ns1:endParaRPr sz="2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6840" algn="l" rtl="0" eaLnBrk="0">
                        <ns1:lnSpc>
                          <ns1:spcPct val="75000"/>
                        </ns1:lnSpc>
                        <ns1:spcBef>
                          <ns1:spcPts val="0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Planned value</ns1:t>
                      </ns1:r>
                      <ns1:r>
                        <ns1:rPr sz="1800" kern="0" spc="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(P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V)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2385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49000"/>
                        </ns1:lnSpc>
                      </ns1:pPr>
                      <ns1:endParaRPr sz="2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1600" algn="l" rtl="0" eaLnBrk="0">
                        <ns1:lnSpc>
                          <ns1:spcPct val="75000"/>
                        </ns1:lnSpc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Actual cost</ns1:t>
                      </ns1:r>
                      <ns1:r>
                        <ns1:rPr sz="1800" kern="0" spc="1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(AC)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2321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48000"/>
                        </ns1:lnSpc>
                      </ns1:pPr>
                      <ns1:endParaRPr sz="2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950" algn="l" rtl="0" eaLnBrk="0">
                        <ns1:lnSpc>
                          <ns1:spcPct val="75000"/>
                        </ns1:lnSpc>
                        <ns1:spcBef>
                          <ns1:spcPts val="0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Cost variance</ns1:t>
                      </ns1:r>
                      <ns1:r>
                        <ns1:rPr sz="18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(CV)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2385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48000"/>
                        </ns1:lnSpc>
                      </ns1:pPr>
                      <ns1:endParaRPr sz="2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5410" algn="l" rtl="0" eaLnBrk="0">
                        <ns1:lnSpc>
                          <ns1:spcPct val="75000"/>
                        </ns1:lnSpc>
                      </ns1:pP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Schedule varianc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</ns1:t>
                      </ns1:r>
                      <ns1:r>
                        <ns1:rPr sz="1800" kern="0" spc="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(SV)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2385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47000"/>
                        </ns1:lnSpc>
                      </ns1:pPr>
                      <ns1:endParaRPr sz="2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7950" algn="l" rtl="0" eaLnBrk="0">
                        <ns1:lnSpc>
                          <ns1:spcPct val="75000"/>
                        </ns1:lnSpc>
                        <ns1:spcBef>
                          <ns1:spcPts val="0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Cost</ns1:t>
                      </ns1:r>
                      <ns1:r>
                        <ns1:rPr sz="18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performanc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</ns1:t>
                      </ns1:r>
                      <ns1:r>
                        <ns1:rPr sz="1800" kern="0" spc="1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index</ns1:t>
                      </ns1:r>
                      <ns1:r>
                        <ns1:rPr sz="18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(CPI)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1623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47000"/>
                        </ns1:lnSpc>
                      </ns1:pPr>
                      <ns1:endParaRPr sz="2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05410" algn="l" rtl="0" eaLnBrk="0">
                        <ns1:lnSpc>
                          <ns1:spcPct val="75000"/>
                        </ns1:lnSpc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Schedule</ns1:t>
                      </ns1:r>
                      <ns1:r>
                        <ns1:rPr sz="18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performance</ns1:t>
                      </ns1:r>
                      <ns1:r>
                        <ns1:rPr sz="18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index</ns1:t>
                      </ns1:r>
                      <ns1:r>
                        <ns1:rPr sz="18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(SPI)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1623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47000"/>
                        </ns1:lnSpc>
                      </ns1:pPr>
                      <ns1:endParaRPr sz="2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6840" algn="l" rtl="0" eaLnBrk="0">
                        <ns1:lnSpc>
                          <ns1:spcPct val="75000"/>
                        </ns1:lnSpc>
                        <ns1:spcBef>
                          <ns1:spcPts val="0"/>
                        </ns1:spcBef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Estimate at Completion</ns1:t>
                      </ns1:r>
                      <ns1:r>
                        <ns1:rPr sz="1800" kern="0" spc="19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(EAC)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2258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48000"/>
                        </ns1:lnSpc>
                      </ns1:pPr>
                      <ns1:endParaRPr sz="2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  <ns1:p>
                      <ns1:pPr marL="116840" algn="l" rtl="0" eaLnBrk="0">
                        <ns1:lnSpc>
                          <ns1:spcPct val="75000"/>
                        </ns1:lnSpc>
                      </ns1:pP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Estimated to complete</ns1:t>
                      </ns1:r>
                      <ns1:r>
                        <ns1:rPr sz="1800" kern="0" spc="1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 </ns1:t>
                      </ns1:r>
                      <ns1:r>
                        <ns1:rPr sz="18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 panose="020F0502020204030204"/>
                          <ns1:ea typeface="Calibri" panose="020F0502020204030204"/>
                          <ns1:cs typeface="Calibri" panose="020F0502020204030204"/>
                        </ns1:rPr>
                        <ns1:t>(ETC)</ns1:t>
                      </ns1:r>
                      <ns1:endParaRPr sz="1800" dirty="0">
                        <ns1:latin typeface="Calibri" panose="020F0502020204030204"/>
                        <ns1:ea typeface="Calibri" panose="020F0502020204030204"/>
                        <ns1:cs typeface="Calibri" panose="020F050202020403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</ns1:tbl>
          </ns1:graphicData>
        </ns1:graphic>
      </ns0:graphicFrame>
      <ns0:sp>
        <ns0:nvSpPr>
          <ns0:cNvPr id="702" name="rect 702"/>
          <ns0:cNvSpPr/>
          <ns0:nvPr/>
        </ns0:nvSpPr>
        <ns0:spPr>
          <ns1:xfrm>
            <ns1:off x="6921131" y="2849893"/>
            <ns1:ext cx="2023871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04" name="rect 704"/>
          <ns0:cNvSpPr/>
          <ns0:nvPr/>
        </ns0:nvSpPr>
        <ns0:spPr>
          <ns1:xfrm>
            <ns1:off x="8062607" y="2164093"/>
            <ns1:ext cx="874771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06" name="textbox 706"/>
          <ns0:cNvSpPr/>
          <ns0:nvPr/>
        </ns0:nvSpPr>
        <ns0:spPr>
          <ns1:xfrm>
            <ns1:off x="333681" y="1151389"/>
            <ns1:ext cx="8624569" cy="201548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Table 7-3 shows an example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earned value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calculations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8510" indent="-288290" algn="l" rtl="0" eaLnBrk="0">
              <ns1:lnSpc>
                <ns1:spcPct val="89000"/>
              </ns1:lnSpc>
              <ns1:spcBef>
                <ns1:spcPts val="11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Suppose a project included a summary activity of</ns1:t>
            </ns1:r>
            <ns1:r>
              <ns1:rPr sz="2000" kern="0" spc="-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purchasing and instal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ling a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new web server.</ns1:t>
            </ns1:r>
            <ns1:r>
              <ns1:rPr sz="2000" kern="0" spc="-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According to the plan, it would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take one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week and cost a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0415" algn="l" rtl="0" eaLnBrk="0">
              <ns1:lnSpc>
                <ns1:spcPct val="78000"/>
              </ns1:lnSpc>
              <ns1:spcBef>
                <ns1:spcPts val="530"/>
              </ns1:spcBef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total of</ns1:t>
            </ns1:r>
            <ns1:r>
              <ns1:rPr sz="2000" kern="0" spc="-1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$10,000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the labor hours, hardware, and software.             Baseline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7000"/>
              </ns1:lnSpc>
              <ns1:spcBef>
                <ns1:spcPts val="11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took two weeks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cost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$20,000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complete the acti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vity: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$15,000 was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r" rtl="0" eaLnBrk="0">
              <ns1:lnSpc>
                <ns1:spcPct val="87000"/>
              </ns1:lnSpc>
              <ns1:spcBef>
                <ns1:spcPts val="305"/>
              </ns1:spcBef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incurred in week</ns1:t>
            </ns1:r>
            <ns1:r>
              <ns1:rPr sz="2000" kern="0" spc="2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 and $5,000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was incurred in week 2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Actual performance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708" name="picture 70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81" y="2596520"/>
            <ns1:ext cx="135255" cy="211073"/>
          </ns1:xfrm>
          <ns1:prstGeom prst="rect">
            <ns1:avLst/>
          </ns1:prstGeom>
        </ns0:spPr>
      </ns0:pic>
      <ns0:pic>
        <ns0:nvPicPr>
          <ns0:cNvPr id="710" name="picture 71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2" y="1605924"/>
            <ns1:ext cx="135255" cy="211073"/>
          </ns1:xfrm>
          <ns1:prstGeom prst="rect">
            <ns1:avLst/>
          </ns1:prstGeom>
        </ns0:spPr>
      </ns0:pic>
      <ns0:sp>
        <ns0:nvSpPr>
          <ns0:cNvPr id="712" name="textbox 712"/>
          <ns0:cNvSpPr/>
          <ns0:nvPr/>
        </ns0:nvSpPr>
        <ns0:spPr>
          <ns1:xfrm>
            <ns1:off x="169759" y="208382"/>
            <ns1:ext cx="7940040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Earned Value Management (EVM) (4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60" name="group 6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714" name="path 71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16" name="path 71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18" name="textbox 718"/>
          <ns0:cNvSpPr/>
          <ns0:nvPr/>
        </ns0:nvSpPr>
        <ns0:spPr>
          <ns1:xfrm>
            <ns1:off x="1670521" y="6614869"/>
            <ns1:ext cx="5778500" cy="22034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85000"/>
              </ns1:lnSpc>
            </ns1:pPr>
            <ns1:r>
              <ns1:rPr sz="1500" kern="0" spc="4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Table 7-3</ns1:t>
            </ns1:r>
            <ns1:r>
              <ns1:rPr sz="1500" kern="0" spc="17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</ns1:t>
            </ns1:r>
            <ns1:r>
              <ns1:rPr sz="1500" kern="0" spc="4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Ear</ns1:t>
            </ns1:r>
            <ns1:r>
              <ns1:rPr sz="1500" kern="0" spc="4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3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ned value calculation</ns1:t>
            </ns1:r>
            <ns1:r>
              <ns1:rPr sz="1500" kern="0" spc="3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3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s for one activity</ns1:t>
            </ns1:r>
            <ns1:r>
              <ns1:rPr sz="1500" kern="0" spc="8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3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 </ns1:t>
            </ns1:r>
            <ns1:r>
              <ns1:rPr sz="1500" kern="0" spc="3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  <ns1:hlinkClick ns2:id="rId3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af</ns1:t>
            </ns1:r>
            <ns1:r>
              <ns1:rPr sz="1500" kern="0" spc="3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ter week</ns1:t>
            </ns1:r>
            <ns1:r>
              <ns1:rPr sz="1500" kern="0" spc="22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</ns1:t>
            </ns1:r>
            <ns1:r>
              <ns1:rPr sz="1500" kern="0" spc="30" dirty="0">
                <ns1:solidFill>
                  <ns1:srgbClr val="004978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</ns1:t>
            </ns1:r>
            <ns1:endParaRPr sz="15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720" name="textbox 72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722" name="textbox 722"/>
          <ns0:cNvSpPr/>
          <ns0:nvPr/>
        </ns0:nvSpPr>
        <ns0:spPr>
          <ns1:xfrm>
            <ns1:off x="9033315" y="6830611"/>
            <ns1:ext cx="17526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35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24" name="rect 72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726" name="picture 72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90600" y="1905254"/>
            <ns1:ext cx="7309091" cy="4777740"/>
          </ns1:xfrm>
          <ns1:prstGeom prst="rect">
            <ns1:avLst/>
          </ns1:prstGeom>
        </ns0:spPr>
      </ns0:pic>
      <ns0:sp>
        <ns0:nvSpPr>
          <ns0:cNvPr id="728" name="textbox 728"/>
          <ns0:cNvSpPr/>
          <ns0:nvPr/>
        </ns0:nvSpPr>
        <ns0:spPr>
          <ns1:xfrm>
            <ns1:off x="333681" y="1151389"/>
            <ns1:ext cx="8331200" cy="65913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79" rIns="0" bIns="0"/>
          <ns1:lstStyle/>
          <ns1:p>
            <ns1:pPr marL="355600" indent="-343535" algn="l" rtl="0" eaLnBrk="0">
              <ns1:lnSpc>
                <ns1:spcPct val="99000"/>
              </ns1:lnSpc>
              <ns1:spcBef>
                <ns1:spcPts val="0"/>
              </ns1:spcBef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2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7-6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shows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earned</ns1:t>
            </ns1:r>
            <ns1:r>
              <ns1:rPr sz="2100" u="sng" kern="0" spc="1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value</ns1:t>
            </ns1:r>
            <ns1:r>
              <ns1:rPr sz="2100" u="sng" kern="0" spc="1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chart</ns1:t>
            </ns1:r>
            <ns1:r>
              <ns1:rPr sz="2100" kern="0" spc="1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one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-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year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after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five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months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730" name="textbox 730"/>
          <ns0:cNvSpPr/>
          <ns0:nvPr/>
        </ns0:nvSpPr>
        <ns0:spPr>
          <ns1:xfrm>
            <ns1:off x="169759" y="208382"/>
            <ns1:ext cx="7940040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Earned Value Management (EVM) (5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62" name="group 6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732" name="path 73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34" name="path 73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36" name="textbox 73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738" name="textbox 738"/>
          <ns0:cNvSpPr/>
          <ns0:nvPr/>
        </ns0:nvSpPr>
        <ns0:spPr>
          <ns1:xfrm>
            <ns1:off x="9033315" y="6830611"/>
            <ns1:ext cx="17526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36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40" name="rect 74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42" name="textbox 742"/>
          <ns0:cNvSpPr/>
          <ns0:nvPr/>
        </ns0:nvSpPr>
        <ns0:spPr>
          <ns1:xfrm>
            <ns1:off x="333681" y="1151389"/>
            <ns1:ext cx="8632825" cy="469392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 general,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negati</ns1:t>
            </ns1:r>
            <ns1:r>
              <ns1:rPr sz="21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ve numbers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cost and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variance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indicate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1315" indent="-8255" algn="l" rtl="0" eaLnBrk="0">
              <ns1:lnSpc>
                <ns1:spcPct val="93000"/>
              </ns1:lnSpc>
              <ns1:spcBef>
                <ns1:spcPts val="590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problems in those areas.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Likewise, a CPI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SPI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less</ns1:t>
            </ns1:r>
            <ns1:r>
              <ns1:rPr sz="2100" i="1" kern="0" spc="1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than one</ns1:t>
            </ns1:r>
            <ns1:r>
              <ns1:rPr sz="2100" i="1" kern="0" spc="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also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indicate problems.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1155" algn="l" rtl="0" eaLnBrk="0">
              <ns1:lnSpc>
                <ns1:spcPct val="97000"/>
              </ns1:lnSpc>
              <ns1:spcBef>
                <ns1:spcPts val="12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EVM is the primary method available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integrating performance,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cost,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schedule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data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9940" indent="-299720" algn="l" rtl="0" eaLnBrk="0">
              <ns1:lnSpc>
                <ns1:spcPct val="89000"/>
              </ns1:lnSpc>
              <ns1:spcBef>
                <ns1:spcPts val="14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Helps top management and project managers evaluat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 progress and make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sound managem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ent decisions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86385" algn="l" rtl="0" eaLnBrk="0">
              <ns1:lnSpc>
                <ns1:spcPct val="93000"/>
              </ns1:lnSpc>
              <ns1:spcBef>
                <ns1:spcPts val="140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example, earned value charts allow you to see quickly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how projects are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performing. The EACs are important inputs to budget decisions, especially if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total funds are li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mited.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2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heart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soul</ns1:t>
            </ns1:r>
            <ns1:r>
              <ns1:rPr sz="2100" kern="0" spc="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EVM</ns1:t>
            </ns1:r>
            <ns1:r>
              <ns1:rPr sz="2100" kern="0" spc="1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</ns1:t>
            </ns1:r>
            <ns1:r>
              <ns1:rPr sz="2100" kern="0" spc="1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8000"/>
              </ns1:lnSpc>
            </ns1:pP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86765" indent="-296545" algn="l" rtl="0" eaLnBrk="0">
              <ns1:lnSpc>
                <ns1:spcPct val="89000"/>
              </ns1:lnSpc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Before an organization attempts to use EVM, it must learn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develop good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-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744" name="picture 74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2" y="5301627"/>
            <ns1:ext cx="135255" cy="211073"/>
          </ns1:xfrm>
          <ns1:prstGeom prst="rect">
            <ns1:avLst/>
          </ns1:prstGeom>
        </ns0:spPr>
      </ns0:pic>
      <ns0:pic>
        <ns0:nvPicPr>
          <ns0:cNvPr id="746" name="picture 74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68" y="3823344"/>
            <ns1:ext cx="135255" cy="211073"/>
          </ns1:xfrm>
          <ns1:prstGeom prst="rect">
            <ns1:avLst/>
          </ns1:prstGeom>
        </ns0:spPr>
      </ns0:pic>
      <ns0:pic>
        <ns0:nvPicPr>
          <ns0:cNvPr id="748" name="picture 74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1" y="3099449"/>
            <ns1:ext cx="135254" cy="211073"/>
          </ns1:xfrm>
          <ns1:prstGeom prst="rect">
            <ns1:avLst/>
          </ns1:prstGeom>
        </ns0:spPr>
      </ns0:pic>
      <ns0:sp>
        <ns0:nvSpPr>
          <ns0:cNvPr id="750" name="textbox 750"/>
          <ns0:cNvSpPr/>
          <ns0:nvPr/>
        </ns0:nvSpPr>
        <ns0:spPr>
          <ns1:xfrm>
            <ns1:off x="169759" y="208382"/>
            <ns1:ext cx="7940040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Earned Value Management (EVM) (6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64" name="group 6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752" name="path 75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54" name="path 75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58" name="textbox 75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760" name="textbox 760"/>
          <ns0:cNvSpPr/>
          <ns0:nvPr/>
        </ns0:nvSpPr>
        <ns0:spPr>
          <ns1:xfrm>
            <ns1:off x="9033315" y="6830611"/>
            <ns1:ext cx="17526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37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7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62" name="rect 76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64" name="textbox 764"/>
          <ns0:cNvSpPr/>
          <ns0:nvPr/>
        </ns0:nvSpPr>
        <ns0:spPr>
          <ns1:xfrm>
            <ns1:off x="333681" y="1151389"/>
            <ns1:ext cx="88753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104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2425" indent="-340360" algn="l" rtl="0" eaLnBrk="0">
              <ns1:lnSpc>
                <ns1:spcPct val="100000"/>
              </ns1:lnSpc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PMI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conducted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major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study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2010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which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surveyed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more</ns1:t>
            </ns1:r>
            <ns1:r>
              <ns1:rPr sz="21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than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00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management practitioners in 61 countries, provid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ing a cross-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sectional view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most current EVM practices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245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Several key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findings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9965" indent="-509905" algn="l" rtl="0" eaLnBrk="0">
              <ns1:lnSpc>
                <ns1:spcPct val="89000"/>
              </ns1:lnSpc>
              <ns1:spcBef>
                <ns1:spcPts val="1435"/>
              </ns1:spcBef>
            </ns1:pPr>
            <ns1:r>
              <ns1:rPr sz="15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</ns1:t>
            </ns1: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EVM is used worldwide, particularly popular in the Middle East, South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Asia, Canada, and Eur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ope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000125" indent="-520065" algn="l" rtl="0" eaLnBrk="0">
              <ns1:lnSpc>
                <ns1:spcPct val="89000"/>
              </ns1:lnSpc>
              <ns1:spcBef>
                <ns1:spcPts val="1130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 countries require EVM for large defense or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government projects,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shown in Figure 7-7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1120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EVM’s contributions and cost effectiveness are widely recognized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7585" indent="-517525" algn="l" rtl="0" eaLnBrk="0">
              <ns1:lnSpc>
                <ns1:spcPct val="89000"/>
              </ns1:lnSpc>
              <ns1:spcBef>
                <ns1:spcPts val="895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iv</ns1:t>
            </ns1: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Top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barriers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enhanced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EVM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lack</ns1:t>
            </ns1:r>
            <ns1:r>
              <ns1:rPr sz="20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motivation</ns1:t>
            </ns1:r>
            <ns1:r>
              <ns1:rPr sz="2000" kern="0" spc="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lack</ns1:t>
            </ns1:r>
            <ns1:r>
              <ns1:rPr sz="20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             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expertise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5615" algn="l" rtl="0" eaLnBrk="0">
              <ns1:lnSpc>
                <ns1:spcPct val="88000"/>
              </ns1:lnSpc>
              <ns1:spcBef>
                <ns1:spcPts val="1120"/>
              </ns1:spcBef>
            </ns1:pPr>
            <ns1:r>
              <ns1:rPr sz="15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v.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success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factors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top</ns1:t>
            </ns1:r>
            <ns1:r>
              <ns1:rPr sz="2000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000" i="1" kern="0" spc="-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support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000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buy-in</ns1:t>
            </ns1:r>
            <ns1:r>
              <ns1:rPr sz="2000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5045" indent="-34925" algn="l" rtl="0" eaLnBrk="0">
              <ns1:lnSpc>
                <ns1:spcPct val="89000"/>
              </ns1:lnSpc>
              <ns1:spcBef>
                <ns1:spcPts val="295"/>
              </ns1:spcBef>
            </ns1:pP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i="1" kern="0" spc="-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staff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training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organizational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culture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leadership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maturity     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i="1" kern="0" spc="1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-2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i="1" kern="0" spc="1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000" i="1" kern="0" spc="-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system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9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38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grpSp>
        <ns0:nvGrpSpPr>
          <ns0:cNvPr id="66" name="group 6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766" name="path 766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68" name="path 768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70" name="textbox 770"/>
          <ns0:cNvSpPr/>
          <ns0:nvPr/>
        </ns0:nvSpPr>
        <ns0:spPr>
          <ns1:xfrm>
            <ns1:off x="176160" y="208382"/>
            <ns1:ext cx="3971290" cy="49974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10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Global Issues (1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772" name="textbox 77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8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74" name="rect 77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776" name="picture 77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62000" y="1143255"/>
            <ns1:ext cx="7816583" cy="5736335"/>
          </ns1:xfrm>
          <ns1:prstGeom prst="rect">
            <ns1:avLst/>
          </ns1:prstGeom>
        </ns0:spPr>
      </ns0:pic>
      <ns0:grpSp>
        <ns0:nvGrpSpPr>
          <ns0:cNvPr id="68" name="group 6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778" name="path 77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80" name="path 78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82" name="textbox 782"/>
          <ns0:cNvSpPr/>
          <ns0:nvPr/>
        </ns0:nvSpPr>
        <ns0:spPr>
          <ns1:xfrm>
            <ns1:off x="176160" y="208382"/>
            <ns1:ext cx="3971290" cy="49974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10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Global Issues (2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784" name="textbox 78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786" name="textbox 786"/>
          <ns0:cNvSpPr/>
          <ns0:nvPr/>
        </ns0:nvSpPr>
        <ns0:spPr>
          <ns1:xfrm>
            <ns1:off x="9033315" y="6830611"/>
            <ns1:ext cx="17526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39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9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88" name="rect 78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90" name="textbox 790"/>
          <ns0:cNvSpPr/>
          <ns0:nvPr/>
        </ns0:nvSpPr>
        <ns0:spPr>
          <ns1:xfrm>
            <ns1:off x="333681" y="1151377"/>
            <ns1:ext cx="88753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1950" indent="-34925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organizations collect and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 entire</ns1:t>
            </ns1:r>
            <ns1:r>
              <ns1:rPr sz="2100" kern="0" spc="1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suite</ns1:t>
            </ns1:r>
            <ns1:r>
              <ns1:rPr sz="2100" kern="0" spc="1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2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</ns1:t>
            </ns1:r>
            <ns1:r>
              <ns1:rPr sz="2100" kern="0" spc="1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investments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 one set of</ns1:t>
            </ns1:r>
            <ns1:r>
              <ns1:rPr sz="2100" kern="0" spc="-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interrela</ns1:t>
            </ns1:r>
            <ns1:r>
              <ns1:rPr sz="21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ted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1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portfolio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600"/>
              </ns1:spcBef>
            </ns1:pPr>
            <ns1:r>
              <ns1:rPr sz="1900" kern="0" spc="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managers need to </ns1:t>
            </ns1: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understand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how their</ns1:t>
            </ns1:r>
            <ns1:r>
              <ns1:rPr sz="2100" i="1" kern="0" spc="-2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</ns1:t>
            </ns1:r>
            <ns1:r>
              <ns1:rPr sz="2100" i="1" kern="0" spc="-3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fit into the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6870" indent="4445" algn="l" rtl="0" eaLnBrk="0">
              <ns1:lnSpc>
                <ns1:spcPct val="93000"/>
              </ns1:lnSpc>
              <ns1:spcBef>
                <ns1:spcPts val="590"/>
              </ns1:spcBef>
            </ns1:pP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bigger</ns1:t>
            </ns1:r>
            <ns1:r>
              <ns1:rPr sz="2100" i="1" kern="0" spc="-2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picture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Lookin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 at broad categories of</ns1:t>
            </ns1:r>
            <ns1:r>
              <ns1:rPr sz="2100" kern="0" spc="-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similar projects enables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them to help their organizations make wise investmen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 decisions.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60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Five levels of</ns1:t>
            </ns1:r>
            <ns1:r>
              <ns1:rPr sz="21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portfolio managem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01015" algn="l" rtl="0" eaLnBrk="0">
              <ns1:lnSpc>
                <ns1:spcPct val="88000"/>
              </ns1:lnSpc>
              <ns1:spcBef>
                <ns1:spcPts val="1430"/>
              </ns1:spcBef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Put all you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 projects in one database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190"/>
              </ns1:spcBef>
            </ns1:pPr>
            <ns1:r>
              <ns1:rPr sz="18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</ns1:t>
            </ns1:r>
            <ns1:r>
              <ns1:rPr sz="1800" i="1" kern="0" spc="1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Prioritize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projects in your 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atabase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43610" indent="-459740" algn="l" rtl="0" eaLnBrk="0">
              <ns1:lnSpc>
                <ns1:spcPct val="89000"/>
              </ns1:lnSpc>
              <ns1:spcBef>
                <ns1:spcPts val="1195"/>
              </ns1:spcBef>
            </ns1:pPr>
            <ns1:r>
              <ns1:rPr sz="18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Divide your projects into two or three budgets based on type of</ns1:t>
            </ns1:r>
            <ns1:r>
              <ns1:rPr sz="2000" kern="0" spc="-1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investme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nt,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such as required systems, incremental upgrades,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strategic investments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420"/>
              </ns1:spcBef>
            </ns1:pPr>
            <ns1:r>
              <ns1:rPr sz="18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Automate the reposi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tory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32815" indent="-447675" algn="l" rtl="0" eaLnBrk="0">
              <ns1:lnSpc>
                <ns1:spcPct val="89000"/>
              </ns1:lnSpc>
              <ns1:spcBef>
                <ns1:spcPts val="1195"/>
              </ns1:spcBef>
            </ns1:pPr>
            <ns1:r>
              <ns1:rPr sz="18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5.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Apply modern portfolio theory, including risk-return to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ols that map project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risk on</ns1:t>
            </ns1:r>
            <ns1:r>
              <ns1:rPr sz="20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curv</ns1:t>
            </ns1:r>
            <ns1:r>
              <ns1:rPr sz="2000" kern="0" spc="-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9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40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792" name="textbox 792"/>
          <ns0:cNvSpPr/>
          <ns0:nvPr/>
        </ns0:nvSpPr>
        <ns0:spPr>
          <ns1:xfrm>
            <ns1:off x="167930" y="208382"/>
            <ns1:ext cx="7038975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Portfolio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(1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70" name="group 7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794" name="path 79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96" name="path 79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98" name="textbox 79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84" name="rect 8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6" name="textbox 86"/>
          <ns0:cNvSpPr/>
          <ns0:nvPr/>
        </ns0:nvSpPr>
        <ns0:spPr>
          <ns1:xfrm>
            <ns1:off x="333681" y="1151389"/>
            <ns1:ext cx="8415019" cy="41217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2425" indent="-34036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United Kingdom’s National H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ealth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Service IT modernization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program was calle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 “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greatest</ns1:t>
            </ns1:r>
            <ns1:r>
              <ns1:rPr sz="2100" i="1" kern="0" spc="-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</ns1:t>
            </ns1:r>
            <ns1:r>
              <ns1:rPr sz="2100" i="1" kern="0" spc="-1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disaster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” in history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7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This</ns1:t>
            </ns1:r>
            <ns1:r>
              <ns1:rPr sz="2000" kern="0" spc="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10-year program starte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 in 2002 and was created to provide an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2320" indent="4445" algn="l" rtl="0" eaLnBrk="0">
              <ns1:lnSpc>
                <ns1:spcPct val="89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electronic</ns1:t>
            </ns1:r>
            <ns1:r>
              <ns1:rPr sz="2000" kern="0" spc="-2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patient</ns1:t>
            </ns1:r>
            <ns1:r>
              <ns1:rPr sz="20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records</ns1:t>
            </ns1:r>
            <ns1:r>
              <ns1:rPr sz="20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system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appointment</ns1:t>
            </ns1:r>
            <ns1:r>
              <ns1:rPr sz="20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booking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-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prescription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drug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system in England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Wales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145" indent="-288925" algn="l" rtl="0" eaLnBrk="0">
              <ns1:lnSpc>
                <ns1:spcPct val="89000"/>
              </ns1:lnSpc>
              <ns1:spcBef>
                <ns1:spcPts val="17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Britain’s Labor government estimates that the program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will eventually cost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more than $55 billion, which is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$26 billion </ns1:t>
            </ns1:r>
            <ns1:r>
              <ns1:rPr sz="2000" i="1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overrun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1790" indent="-339090" algn="l" rtl="0" eaLnBrk="0">
              <ns1:lnSpc>
                <ns1:spcPct val="100000"/>
              </ns1:lnSpc>
              <ns1:spcBef>
                <ns1:spcPts val="160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program was plagued by technical problems due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to </ns1:t>
            </ns1:r>
            <ns1:r>
              <ns1:rPr sz="21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incompatible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1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systems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resistance</ns1:t>
            </ns1:r>
            <ns1:r>
              <ns1:rPr sz="2100" i="1" kern="0" spc="-3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from</ns1:t>
            </ns1:r>
            <ns1:r>
              <ns1:rPr sz="2100" i="1" kern="0" spc="-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physicians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and </ns1:t>
            </ns1:r>
            <ns1:r>
              <ns1:rPr sz="21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arguments among contractors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about </ns1:t>
            </ns1:r>
            <ns1:r>
              <ns1:rPr sz="2100" i="1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who’</ns1:t>
            </ns1: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 responsible</ns1:t>
            </ns1:r>
            <ns1:r>
              <ns1:rPr sz="2100" i="1" kern="0" spc="-3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what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7000"/>
              </ns1:lnSpc>
            </ns1:pPr>
            <ns1:endParaRPr sz="1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5"/>
              </ns1:spcBef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program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was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scrapped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2011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88" name="picture 8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7" y="3084195"/>
            <ns1:ext cx="135254" cy="211073"/>
          </ns1:xfrm>
          <ns1:prstGeom prst="rect">
            <ns1:avLst/>
          </ns1:prstGeom>
        </ns0:spPr>
      </ns0:pic>
      <ns0:pic>
        <ns0:nvPicPr>
          <ns0:cNvPr id="90" name="picture 9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69" y="2017395"/>
            <ns1:ext cx="135255" cy="211073"/>
          </ns1:xfrm>
          <ns1:prstGeom prst="rect">
            <ns1:avLst/>
          </ns1:prstGeom>
        </ns0:spPr>
      </ns0:pic>
      <ns0:grpSp>
        <ns0:nvGrpSpPr>
          <ns0:cNvPr id="8" name="group 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92" name="path 9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94" name="path 9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96" name="textbox 96"/>
          <ns0:cNvSpPr/>
          <ns0:nvPr/>
        </ns0:nvSpPr>
        <ns0:spPr>
          <ns1:xfrm>
            <ns1:off x="166102" y="208382"/>
            <ns1:ext cx="3701415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What Went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Wrong?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100" name="textbox 10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02" name="textbox 102"/>
          <ns0:cNvSpPr/>
          <ns0:nvPr/>
        </ns0:nvSpPr>
        <ns0:spPr>
          <ns1:xfrm>
            <ns1:off x="9111039" y="6830611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5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4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800" name="rect 80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02" name="rect 802"/>
          <ns0:cNvSpPr/>
          <ns0:nvPr/>
        </ns0:nvSpPr>
        <ns0:spPr>
          <ns1:xfrm>
            <ns1:off x="1111643" y="3185172"/>
            <ns1:ext cx="2458212" cy="281940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04" name="rect 804"/>
          <ns0:cNvSpPr/>
          <ns0:nvPr/>
        </ns0:nvSpPr>
        <ns0:spPr>
          <ns1:xfrm>
            <ns1:off x="3569855" y="3185172"/>
            <ns1:ext cx="556259" cy="281940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06" name="rect 806"/>
          <ns0:cNvSpPr/>
          <ns0:nvPr/>
        </ns0:nvSpPr>
        <ns0:spPr>
          <ns1:xfrm>
            <ns1:off x="1111643" y="3489972"/>
            <ns1:ext cx="6382511" cy="281940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08" name="rect 808"/>
          <ns0:cNvSpPr/>
          <ns0:nvPr/>
        </ns0:nvSpPr>
        <ns0:spPr>
          <ns1:xfrm>
            <ns1:off x="4126115" y="3185172"/>
            <ns1:ext cx="4753356" cy="281940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10" name="textbox 810"/>
          <ns0:cNvSpPr/>
          <ns0:nvPr/>
        </ns0:nvSpPr>
        <ns0:spPr>
          <ns1:xfrm>
            <ns1:off x="333681" y="1151377"/>
            <ns1:ext cx="8558530" cy="379285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2425" indent="-34036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Understanding project portfolio management is impo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rtant for both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and orga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nizational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success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145" indent="-288925" algn="l" rtl="0" eaLnBrk="0">
              <ns1:lnSpc>
                <ns1:spcPct val="89000"/>
              </ns1:lnSpc>
              <ns1:spcBef>
                <ns1:spcPts val="17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 organization’s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projects may be overlapped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and diffe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rent projects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may try to accomplish the sam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 thing.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72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investments are huge, risk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 investments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86385" algn="l" rtl="0" eaLnBrk="0">
              <ns1:lnSpc>
                <ns1:spcPct val="89000"/>
              </ns1:lnSpc>
              <ns1:spcBef>
                <ns1:spcPts val="149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project managers want to move on to manage larger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projects, become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program managers, then vice presidents, and event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ually CEOs.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2000"/>
              </ns1:lnSpc>
            </ns1:pPr>
            <ns1:endParaRPr sz="1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3220" indent="-350520" algn="l" rtl="0" eaLnBrk="0">
              <ns1:lnSpc>
                <ns1:spcPct val="100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portfolio managers can sta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rt by using spreadsheet software</ns1:t>
            </ns1:r>
            <ns1:r>
              <ns1:rPr sz="21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 and manage project portfolios, or use sop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histicated software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designed to help manage projec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 portfolios.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812" name="picture 81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9" y="3236595"/>
            <ns1:ext cx="135255" cy="211073"/>
          </ns1:xfrm>
          <ns1:prstGeom prst="rect">
            <ns1:avLst/>
          </ns1:prstGeom>
        </ns0:spPr>
      </ns0:pic>
      <ns0:pic>
        <ns0:nvPicPr>
          <ns0:cNvPr id="814" name="picture 81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8" y="2779395"/>
            <ns1:ext cx="135255" cy="211073"/>
          </ns1:xfrm>
          <ns1:prstGeom prst="rect">
            <ns1:avLst/>
          </ns1:prstGeom>
        </ns0:spPr>
      </ns0:pic>
      <ns0:pic>
        <ns0:nvPicPr>
          <ns0:cNvPr id="816" name="picture 81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8" y="2017397"/>
            <ns1:ext cx="135255" cy="211073"/>
          </ns1:xfrm>
          <ns1:prstGeom prst="rect">
            <ns1:avLst/>
          </ns1:prstGeom>
        </ns0:spPr>
      </ns0:pic>
      <ns0:sp>
        <ns0:nvSpPr>
          <ns0:cNvPr id="818" name="textbox 818"/>
          <ns0:cNvSpPr/>
          <ns0:nvPr/>
        </ns0:nvSpPr>
        <ns0:spPr>
          <ns1:xfrm>
            <ns1:off x="167930" y="208382"/>
            <ns1:ext cx="7038975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Portfolio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(2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72" name="group 7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820" name="path 82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822" name="path 82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826" name="textbox 82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828" name="textbox 828"/>
          <ns0:cNvSpPr/>
          <ns0:nvPr/>
        </ns0:nvSpPr>
        <ns0:spPr>
          <ns1:xfrm>
            <ns1:off x="9029248" y="6830611"/>
            <ns1:ext cx="17970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41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41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830" name="rect 83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32" name="textbox 832"/>
          <ns0:cNvSpPr/>
          <ns0:nvPr/>
        </ns0:nvSpPr>
        <ns0:spPr>
          <ns1:xfrm>
            <ns1:off x="162444" y="-65939"/>
            <ns1:ext cx="8670290" cy="54298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2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7145" indent="-5080" algn="l" rtl="0" eaLnBrk="0">
              <ns1:lnSpc>
                <ns1:spcPct val="89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Assist in Project Cost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(1</ns1:t>
            </ns1:r>
            <ns1:r>
              <ns1:rPr sz="3600" kern="0" spc="1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6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534035" indent="-350520" algn="l" rtl="0" eaLnBrk="0">
              <ns1:lnSpc>
                <ns1:spcPct val="97000"/>
              </ns1:lnSpc>
              <ns1:spcBef>
                <ns1:spcPts val="64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Spreadsheets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 a comm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 tool for resource planning, cost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estimating,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budgeting, an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 cost control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38480" indent="-354965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companies also use mor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sophisticated and centralized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financial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provide important cost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-related information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23875" indent="-340360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 software can increase a p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roject manager’s effectiveness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during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process of</ns1:t>
            </ns1:r>
            <ns1:r>
              <ns1:rPr sz="21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co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 management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50595" indent="-288925" algn="l" rtl="0" eaLnBrk="0">
              <ns1:lnSpc>
                <ns1:spcPct val="89000"/>
              </ns1:lnSpc>
              <ns1:spcBef>
                <ns1:spcPts val="1735"/>
              </ns1:spcBef>
              <ns1:tabLst>
                <ns1:tab pos="796925" algn="l"/>
              </ns1:tabLst>
            </ns1:pP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i="1" kern="0" spc="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Microsoft</ns1:t>
            </ns1:r>
            <ns1:r>
              <ns1:rPr sz="2000" i="1" u="sng" kern="0" spc="-1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has many cost management features, including earned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value manag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ement.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83515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IT project managers use other tools to 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anage cost information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27685" indent="-3175" algn="l" rtl="0" eaLnBrk="0">
              <ns1:lnSpc>
                <ns1:spcPct val="93000"/>
              </ns1:lnSpc>
              <ns1:spcBef>
                <ns1:spcPts val="590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because they either do not know that they can use PM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 not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track costs based on a WBS,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 most</ns1:t>
            </ns1:r>
            <ns1:r>
              <ns1:rPr sz="21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does.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834" name="picture 83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2" y="3663328"/>
            <ns1:ext cx="135255" cy="211073"/>
          </ns1:xfrm>
          <ns1:prstGeom prst="rect">
            <ns1:avLst/>
          </ns1:prstGeom>
        </ns0:spPr>
      </ns0:pic>
      <ns0:grpSp>
        <ns0:nvGrpSpPr>
          <ns0:cNvPr id="74" name="group 7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836" name="path 836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838" name="path 838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840" name="textbox 84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842" name="textbox 842"/>
          <ns0:cNvSpPr/>
          <ns0:nvPr/>
        </ns0:nvSpPr>
        <ns0:spPr>
          <ns1:xfrm>
            <ns1:off x="9029248" y="6830611"/>
            <ns1:ext cx="17970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42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4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844" name="rect 84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46" name="textbox 846"/>
          <ns0:cNvSpPr/>
          <ns0:nvPr/>
        </ns0:nvSpPr>
        <ns0:spPr>
          <ns1:xfrm>
            <ns1:off x="162444" y="-65939"/>
            <ns1:ext cx="8765540" cy="54610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Assist in Project Cost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7780" algn="l" rtl="0" eaLnBrk="0">
              <ns1:lnSpc>
                <ns1:spcPct val="87000"/>
              </ns1:lnSpc>
              <ns1:spcBef>
                <ns1:spcPts val="560"/>
              </ns1:spcBef>
              <ns1:tabLst>
                <ns1:tab pos="8730615" algn="l"/>
              </ns1:tabLst>
            </ns1:pP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3600" u="sng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(2</ns1:t>
            </ns1:r>
            <ns1:r>
              <ns1:rPr sz="3600" u="sng" kern="0" spc="16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u="sng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u="sng" kern="0" spc="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83515" algn="l" rtl="0" eaLnBrk="0">
              <ns1:lnSpc>
                <ns1:spcPct val="89000"/>
              </ns1:lnSpc>
              <ns1:spcBef>
                <ns1:spcPts val="149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Enterprise or project portfolio management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</ns1:t>
            </ns1:r>
            <ns1:r>
              <ns1:rPr sz="21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PPM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 tools integrate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r" rtl="0" eaLnBrk="0">
              <ns1:lnSpc>
                <ns1:spcPct val="88000"/>
              </ns1:lnSpc>
              <ns1:spcBef>
                <ns1:spcPts val="595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information from multiple projects to show the projec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ts’ status and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health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83515" algn="l" rtl="0" eaLnBrk="0">
              <ns1:lnSpc>
                <ns1:spcPct val="89000"/>
              </ns1:lnSpc>
              <ns1:spcBef>
                <ns1:spcPts val="1425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Recent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Studies on P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49960" indent="-288290" algn="l" rtl="0" eaLnBrk="0">
              <ns1:lnSpc>
                <ns1:spcPct val="89000"/>
              </ns1:lnSpc>
              <ns1:spcBef>
                <ns1:spcPts val="1735"/>
              </ns1:spcBef>
              <ns1:tabLst>
                <ns1:tab pos="79692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2017 Gartner report says the market for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PPM</ns1:t>
            </ns1:r>
            <ns1:r>
              <ns1:rPr sz="2000" i="1" kern="0" spc="-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 continues to gr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ow,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 annual sales over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$2.3 billion.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48055" indent="-286385" algn="l" rtl="0" eaLnBrk="0">
              <ns1:lnSpc>
                <ns1:spcPct val="89000"/>
              </ns1:lnSpc>
              <ns1:spcBef>
                <ns1:spcPts val="1730"/>
              </ns1:spcBef>
              <ns1:tabLst>
                <ns1:tab pos="79692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study by Forrester estimates that companies are achieving returns of</ns1:t>
            </ns1:r>
            <ns1:r>
              <ns1:rPr sz="20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250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percent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from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their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investments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PPM</ns1:t>
            </ns1:r>
            <ns1:r>
              <ns1:rPr sz="2000" i="1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tools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48055" indent="-286385" algn="l" rtl="0" eaLnBrk="0">
              <ns1:lnSpc>
                <ns1:spcPct val="89000"/>
              </ns1:lnSpc>
              <ns1:spcBef>
                <ns1:spcPts val="1730"/>
              </ns1:spcBef>
              <ns1:tabLst>
                <ns1:tab pos="79692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Pfizer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Ford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PPM</ns1:t>
            </ns1:r>
            <ns1:r>
              <ns1:rPr sz="2000" i="1" kern="0" spc="-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improve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transparency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ofthe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 they ma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nage.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1000"/>
              </ns1:lnSpc>
            </ns1:pPr>
            <ns1:endParaRPr sz="1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523875" indent="-340360" algn="l" rtl="0" eaLnBrk="0">
              <ns1:lnSpc>
                <ns1:spcPct val="97000"/>
              </ns1:lnSpc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Managers must make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sure that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data is accurate and up to</ns1:t>
            </ns1:r>
            <ns1:r>
              <ns1:rPr sz="2100" kern="0" spc="1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</ns1:t>
            </ns1:r>
            <ns1:r>
              <ns1:rPr sz="2100" kern="0" spc="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ask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pertinent questions before making any major decisi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ons.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848" name="picture 84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55" y="4029089"/>
            <ns1:ext cx="135255" cy="211073"/>
          </ns1:xfrm>
          <ns1:prstGeom prst="rect">
            <ns1:avLst/>
          </ns1:prstGeom>
        </ns0:spPr>
      </ns0:pic>
      <ns0:pic>
        <ns0:nvPicPr>
          <ns0:cNvPr id="850" name="picture 85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66" y="3267084"/>
            <ns1:ext cx="135255" cy="211073"/>
          </ns1:xfrm>
          <ns1:prstGeom prst="rect">
            <ns1:avLst/>
          </ns1:prstGeom>
        </ns0:spPr>
      </ns0:pic>
      <ns0:pic>
        <ns0:nvPicPr>
          <ns0:cNvPr id="852" name="picture 852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1" y="2505084"/>
            <ns1:ext cx="135254" cy="211073"/>
          </ns1:xfrm>
          <ns1:prstGeom prst="rect">
            <ns1:avLst/>
          </ns1:prstGeom>
        </ns0:spPr>
      </ns0:pic>
      <ns0:sp>
        <ns0:nvSpPr>
          <ns0:cNvPr id="856" name="rect 856"/>
          <ns0:cNvSpPr/>
          <ns0:nvPr/>
        </ns0:nvSpPr>
        <ns0:spPr>
          <ns1:xfrm>
            <ns1:off x="6972300" y="910080"/>
            <ns1:ext cx="1920240" cy="193549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58" name="textbox 85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860" name="textbox 860"/>
          <ns0:cNvSpPr/>
          <ns0:nvPr/>
        </ns0:nvSpPr>
        <ns0:spPr>
          <ns1:xfrm>
            <ns1:off x="9029248" y="6830611"/>
            <ns1:ext cx="17970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43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43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862" name="rect 86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64" name="textbox 864"/>
          <ns0:cNvSpPr/>
          <ns0:nvPr/>
        </ns0:nvSpPr>
        <ns0:spPr>
          <ns1:xfrm>
            <ns1:off x="409881" y="1259594"/>
            <ns1:ext cx="8799194" cy="572833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Chapter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7 “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i="1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i="1" kern="0" spc="-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”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Schwalbe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(2018)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5125" indent="-352425" algn="l" rtl="0" eaLnBrk="0">
              <ns1:lnSpc>
                <ns1:spcPct val="124000"/>
              </ns1:lnSpc>
              <ns1:spcBef>
                <ns1:spcPts val="1725"/>
              </ns1:spcBef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Chapter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7 “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i="1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i="1" kern="0" spc="-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”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Part</ns1:t>
            </ns1:r>
            <ns1:r>
              <ns1:rPr sz="2100" kern="0" spc="3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2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PMBOK</ns1:t>
            </ns1:r>
            <ns1:r>
              <ns1:rPr sz="2200" i="1" kern="0" spc="170" baseline="310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®</ns1:t>
            </ns1:r>
            <ns1:r>
              <ns1:rPr sz="1400" i="1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1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Guide          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(2017)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41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44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866" name="textbox 866"/>
          <ns0:cNvSpPr/>
          <ns0:nvPr/>
        </ns0:nvSpPr>
        <ns0:spPr>
          <ns1:xfrm>
            <ns1:off x="176617" y="208382"/>
            <ns1:ext cx="4592320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Complementary Reading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76" name="group 7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868" name="path 86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870" name="path 87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872" name="textbox 87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4" name="rect 10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06" name="rect 106"/>
          <ns0:cNvSpPr/>
          <ns0:nvPr/>
        </ns0:nvSpPr>
        <ns0:spPr>
          <ns1:xfrm>
            <ns1:off x="3946283" y="4876813"/>
            <ns1:ext cx="176788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08" name="rect 108"/>
          <ns0:cNvSpPr/>
          <ns0:nvPr/>
        </ns0:nvSpPr>
        <ns0:spPr>
          <ns1:xfrm>
            <ns1:off x="1265567" y="5905511"/>
            <ns1:ext cx="2854452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10" name="rect 110"/>
          <ns0:cNvSpPr/>
          <ns0:nvPr/>
        </ns0:nvSpPr>
        <ns0:spPr>
          <ns1:xfrm>
            <ns1:off x="6805307" y="5600711"/>
            <ns1:ext cx="1293875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12" name="rect 112"/>
          <ns0:cNvSpPr/>
          <ns0:nvPr/>
        </ns0:nvSpPr>
        <ns0:spPr>
          <ns1:xfrm>
            <ns1:off x="4123067" y="4876813"/>
            <ns1:ext cx="2269235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14" name="textbox 114"/>
          <ns0:cNvSpPr/>
          <ns0:nvPr/>
        </ns0:nvSpPr>
        <ns0:spPr>
          <ns1:xfrm>
            <ns1:off x="333681" y="1151389"/>
            <ns1:ext cx="88753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6870" indent="-34417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cost management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includes the processes requir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 to ensure that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 is completed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within an approved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budget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8510" indent="-288290" algn="l" rtl="0" eaLnBrk="0">
              <ns1:lnSpc>
                <ns1:spcPct val="93000"/>
              </ns1:lnSpc>
              <ns1:spcBef>
                <ns1:spcPts val="141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managers must make sure that</ns1:t>
            </ns1:r>
            <ns1:r>
              <ns1:rPr sz="2000" kern="0" spc="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1)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their</ns1:t>
            </ns1:r>
            <ns1:r>
              <ns1:rPr sz="2000" i="1" kern="0" spc="-2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 are </ns1:t>
            </ns1:r>
            <ns1:r>
              <ns1:rPr sz="2000" i="1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well defined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2)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have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accurate schedule and cost estimates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and 3) have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realist</ns1:t>
            </ns1:r>
            <ns1:r>
              <ns1:rPr sz="2000" i="1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ic budget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they were involved in approvi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ng.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7665" indent="-354965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is the project manager’s</ns1:t>
            </ns1:r>
            <ns1:r>
              <ns1:rPr sz="2100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job to satisfy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project stakeholders while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striving to reduce and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 costs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continuously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60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Four main processes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9425" algn="l" rtl="0" eaLnBrk="0">
              <ns1:lnSpc>
                <ns1:spcPct val="88000"/>
              </ns1:lnSpc>
              <ns1:spcBef>
                <ns1:spcPts val="1430"/>
              </ns1:spcBef>
            </ns1:pPr>
            <ns1:r>
              <ns1:rPr sz="18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Planning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determine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policies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procedures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30910" indent="8890" algn="l" rtl="0" eaLnBrk="0">
              <ns1:lnSpc>
                <ns1:spcPct val="89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documentation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 will be used for planning, executing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and controlling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cost.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Main output: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a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manage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ment plan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32180" indent="-457200" algn="l" rtl="0" eaLnBrk="0">
              <ns1:lnSpc>
                <ns1:spcPct val="89000"/>
              </ns1:lnSpc>
              <ns1:spcBef>
                <ns1:spcPts val="1430"/>
              </ns1:spcBef>
            </ns1:pPr>
            <ns1:r>
              <ns1:rPr sz="1800" b="1" i="1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</ns1:t>
            </ns1:r>
            <ns1:r>
              <ns1:rPr sz="2000" b="1" i="1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</ns1:t>
            </ns1:r>
            <ns1:r>
              <ns1:rPr sz="2000" kern="0" spc="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000" kern="0" spc="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approximation</ns1:t>
            </ns1:r>
            <ns1:r>
              <ns1:rPr sz="2000" kern="0" spc="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0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r>
              <ns1:rPr sz="2000" kern="0" spc="7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costs</ns1:t>
            </ns1:r>
            <ns1:r>
              <ns1:rPr sz="20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ofthe 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resources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needed to complete a project.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Main outputs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cost  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41070" algn="l" rtl="0" eaLnBrk="0">
              <ns1:lnSpc>
                <ns1:spcPct val="88000"/>
              </ns1:lnSpc>
              <ns1:spcBef>
                <ns1:spcPts val="525"/>
              </ns1:spcBef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estimates, basis of</ns1:t>
            </ns1:r>
            <ns1:r>
              <ns1:rPr sz="2000" kern="0" spc="-1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and project documents up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dates</ns1:t>
            </ns1:r>
            <ns1:r>
              <ns1:rPr sz="20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28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41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6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116" name="picture 11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2" y="1979295"/>
            <ns1:ext cx="135255" cy="211073"/>
          </ns1:xfrm>
          <ns1:prstGeom prst="rect">
            <ns1:avLst/>
          </ns1:prstGeom>
        </ns0:spPr>
      </ns0:pic>
      <ns0:sp>
        <ns0:nvSpPr>
          <ns0:cNvPr id="118" name="textbox 118"/>
          <ns0:cNvSpPr/>
          <ns0:nvPr/>
        </ns0:nvSpPr>
        <ns0:spPr>
          <ns1:xfrm>
            <ns1:off x="166102" y="208382"/>
            <ns1:ext cx="7982584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What is Project Cost Management?</ns1:t>
            </ns1:r>
            <ns1:r>
              <ns1:rPr sz="3600" kern="0" spc="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(1 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10" name="group 1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20" name="path 12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22" name="path 12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24" name="textbox 12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6" name="rect 12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28" name="rect 128"/>
          <ns0:cNvSpPr/>
          <ns0:nvPr/>
        </ns0:nvSpPr>
        <ns0:spPr>
          <ns1:xfrm>
            <ns1:off x="2144915" y="1752612"/>
            <ns1:ext cx="1304543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30" name="rect 130"/>
          <ns0:cNvSpPr/>
          <ns0:nvPr/>
        </ns0:nvSpPr>
        <ns0:spPr>
          <ns1:xfrm>
            <ns1:off x="1265567" y="2819413"/>
            <ns1:ext cx="6368795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32" name="textbox 132"/>
          <ns0:cNvSpPr/>
          <ns0:nvPr/>
        </ns0:nvSpPr>
        <ns0:spPr>
          <ns1:xfrm>
            <ns1:off x="333681" y="1170321"/>
            <ns1:ext cx="8305165" cy="416369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932815" indent="-455930" algn="l" rtl="0" eaLnBrk="0">
              <ns1:lnSpc>
                <ns1:spcPct val="89000"/>
              </ns1:lnSpc>
            </ns1:pPr>
            <ns1:r>
              <ns1:rPr sz="18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Determining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budget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allocate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overall</ns1:t>
            </ns1:r>
            <ns1:r>
              <ns1:rPr sz="20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r>
              <ns1:rPr sz="20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6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individual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 items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establish a baseline for measuring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performance. </ns1:t>
            </ns1:r>
            <ns1:r>
              <ns1:rPr sz="2000" u="sng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Main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39800" algn="l" rtl="0" eaLnBrk="0">
              <ns1:lnSpc>
                <ns1:spcPct val="89000"/>
              </ns1:lnSpc>
              <ns1:spcBef>
                <ns1:spcPts val="530"/>
              </ns1:spcBef>
            </ns1:pP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outputs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cost baseline, project funding requirem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ents, and project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documents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updates.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31545" indent="-452755" algn="l" rtl="0" eaLnBrk="0">
              <ns1:lnSpc>
                <ns1:spcPct val="93000"/>
              </ns1:lnSpc>
              <ns1:spcBef>
                <ns1:spcPts val="1705"/>
              </ns1:spcBef>
            </ns1:pPr>
            <ns1:r>
              <ns1:rPr sz="18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 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Controlling costs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 changes to the project budget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</ns1:t>
            </ns1:r>
            <ns1:r>
              <ns1:rPr sz="2000" u="sng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Main outputs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 performance information, cost forecasts, change req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uests, PM plan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updates, and project documents upd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ates.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3695" indent="-341630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understand each of</ns1:t>
            </ns1:r>
            <ns1:r>
              <ns1:rPr sz="2100" kern="0" spc="-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these processes, the project manag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er must first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understand </ns1:t>
            </ns1:r>
            <ns1:r>
              <ns1:rPr sz="2100" i="1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basic</ns1:t>
            </ns1:r>
            <ns1:r>
              <ns1:rPr sz="2100" i="1" kern="0" spc="-2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princip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les of cost management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86385" algn="l" rtl="0" eaLnBrk="0">
              <ns1:lnSpc>
                <ns1:spcPct val="89000"/>
              </ns1:lnSpc>
              <ns1:spcBef>
                <ns1:spcPts val="17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these principles are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unique to project management; however,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managers need to understand how they relate to the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ir specific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7240" algn="l" rtl="0" eaLnBrk="0">
              <ns1:lnSpc>
                <ns1:spcPct val="88000"/>
              </ns1:lnSpc>
              <ns1:spcBef>
                <ns1:spcPts val="52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134" name="picture 13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2" y="4455808"/>
            <ns1:ext cx="135255" cy="211073"/>
          </ns1:xfrm>
          <ns1:prstGeom prst="rect">
            <ns1:avLst/>
          </ns1:prstGeom>
        </ns0:spPr>
      </ns0:pic>
      <ns0:sp>
        <ns0:nvSpPr>
          <ns0:cNvPr id="136" name="textbox 136"/>
          <ns0:cNvSpPr/>
          <ns0:nvPr/>
        </ns0:nvSpPr>
        <ns0:spPr>
          <ns1:xfrm>
            <ns1:off x="166102" y="208382"/>
            <ns1:ext cx="7982584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What is Project Cost Management?</ns1:t>
            </ns1:r>
            <ns1:r>
              <ns1:rPr sz="3600" kern="0" spc="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(2 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12" name="group 1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38" name="path 13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40" name="path 14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44" name="textbox 14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46" name="textbox 146"/>
          <ns0:cNvSpPr/>
          <ns0:nvPr/>
        </ns0:nvSpPr>
        <ns0:spPr>
          <ns1:xfrm>
            <ns1:off x="9111739" y="6830611"/>
            <ns1:ext cx="97155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7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48" name="rect 14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150" name="picture 15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210314" y="1371860"/>
            <ns1:ext cx="8618573" cy="5093199"/>
          </ns1:xfrm>
          <ns1:prstGeom prst="rect">
            <ns1:avLst/>
          </ns1:prstGeom>
        </ns0:spPr>
      </ns0:pic>
      <ns0:sp>
        <ns0:nvSpPr>
          <ns0:cNvPr id="152" name="textbox 152"/>
          <ns0:cNvSpPr/>
          <ns0:nvPr/>
        </ns0:nvSpPr>
        <ns0:spPr>
          <ns1:xfrm>
            <ns1:off x="166102" y="208382"/>
            <ns1:ext cx="7982584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What is Project Cost Management?</ns1:t>
            </ns1:r>
            <ns1:r>
              <ns1:rPr sz="3600" kern="0" spc="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(3 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14" name="group 1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54" name="path 15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56" name="path 15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58" name="textbox 15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60" name="textbox 160"/>
          <ns0:cNvSpPr/>
          <ns0:nvPr/>
        </ns0:nvSpPr>
        <ns0:spPr>
          <ns1:xfrm>
            <ns1:off x="9110898" y="6830611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8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8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62" name="rect 16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64" name="rect 164"/>
          <ns0:cNvSpPr/>
          <ns0:nvPr/>
        </ns0:nvSpPr>
        <ns0:spPr>
          <ns1:xfrm>
            <ns1:off x="1141806" y="2232672"/>
            <ns1:ext cx="2819400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66" name="rect 166"/>
          <ns0:cNvSpPr/>
          <ns0:nvPr/>
        </ns0:nvSpPr>
        <ns0:spPr>
          <ns1:xfrm>
            <ns1:off x="7219518" y="1927872"/>
            <ns1:ext cx="957074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68" name="textbox 168"/>
          <ns0:cNvSpPr/>
          <ns0:nvPr/>
        </ns0:nvSpPr>
        <ns0:spPr>
          <ns1:xfrm>
            <ns1:off x="363843" y="1151389"/>
            <ns1:ext cx="8279765" cy="485330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1950" indent="-34925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project managers need to be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able to present and discuss project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information in both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financial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technical terms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4860" indent="-294640" algn="l" rtl="0" eaLnBrk="0">
              <ns1:lnSpc>
                <ns1:spcPct val="89000"/>
              </ns1:lnSpc>
              <ns1:spcBef>
                <ns1:spcPts val="14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 members of</ns1:t>
            </ns1:r>
            <ns1:r>
              <ns1:rPr sz="2000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 executive board better understand and are 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interested in financial ter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ms than IT terms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145" indent="-288925" algn="l" rtl="0" eaLnBrk="0">
              <ns1:lnSpc>
                <ns1:spcPct val="89000"/>
              </ns1:lnSpc>
              <ns1:spcBef>
                <ns1:spcPts val="14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IT projects are never initiated because IT pr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ofessionals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 NOT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know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how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financial</ns1:t>
            </ns1:r>
            <ns1:r>
              <ns1:rPr sz="2000" kern="0" spc="-1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justification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those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86385" algn="l" rtl="0" eaLnBrk="0">
              <ns1:lnSpc>
                <ns1:spcPct val="89000"/>
              </ns1:lnSpc>
              <ns1:spcBef>
                <ns1:spcPts val="14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 projects that were started never finish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because of</ns1:t>
            </ns1:r>
            <ns1:r>
              <ns1:rPr sz="2000" kern="0" spc="-1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 manag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ement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problems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5600" indent="-343535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We next introduce several basic principles, concepts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and terms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4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Profits, profit margin, life cycle costing, ca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 flow analysis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89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Tangible and intangible costs or benefits, direct, in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direct and sunk cost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5000"/>
              </ns1:lnSpc>
            </ns1:pPr>
            <ns1:endParaRPr sz="7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Learning curve theory, reserves (contingency a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nd management)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170" name="picture 17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54536" y="5735968"/>
            <ns1:ext cx="135254" cy="211074"/>
          </ns1:xfrm>
          <ns1:prstGeom prst="rect">
            <ns1:avLst/>
          </ns1:prstGeom>
        </ns0:spPr>
      </ns0:pic>
      <ns0:pic>
        <ns0:nvPicPr>
          <ns0:cNvPr id="172" name="picture 17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54535" y="5354968"/>
            <ns1:ext cx="135254" cy="211074"/>
          </ns1:xfrm>
          <ns1:prstGeom prst="rect">
            <ns1:avLst/>
          </ns1:prstGeom>
        </ns0:spPr>
      </ns0:pic>
      <ns0:pic>
        <ns0:nvPicPr>
          <ns0:cNvPr id="174" name="picture 17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54534" y="4973968"/>
            <ns1:ext cx="135254" cy="211073"/>
          </ns1:xfrm>
          <ns1:prstGeom prst="rect">
            <ns1:avLst/>
          </ns1:prstGeom>
        </ns0:spPr>
      </ns0:pic>
      <ns0:pic>
        <ns0:nvPicPr>
          <ns0:cNvPr id="176" name="picture 17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54532" y="3427105"/>
            <ns1:ext cx="135255" cy="211073"/>
          </ns1:xfrm>
          <ns1:prstGeom prst="rect">
            <ns1:avLst/>
          </ns1:prstGeom>
        </ns0:spPr>
      </ns0:pic>
      <ns0:pic>
        <ns0:nvPicPr>
          <ns0:cNvPr id="178" name="picture 178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854537" y="2703195"/>
            <ns1:ext cx="135254" cy="211073"/>
          </ns1:xfrm>
          <ns1:prstGeom prst="rect">
            <ns1:avLst/>
          </ns1:prstGeom>
        </ns0:spPr>
      </ns0:pic>
      <ns0:pic>
        <ns0:nvPicPr>
          <ns0:cNvPr id="180" name="picture 180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854534" y="1979295"/>
            <ns1:ext cx="135254" cy="211073"/>
          </ns1:xfrm>
          <ns1:prstGeom prst="rect">
            <ns1:avLst/>
          </ns1:prstGeom>
        </ns0:spPr>
      </ns0:pic>
      <ns0:sp>
        <ns0:nvSpPr>
          <ns0:cNvPr id="182" name="textbox 182"/>
          <ns0:cNvSpPr/>
          <ns0:nvPr/>
        </ns0:nvSpPr>
        <ns0:spPr>
          <ns1:xfrm>
            <ns1:off x="167930" y="208382"/>
            <ns1:ext cx="8411844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Basic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Principles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(1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16" name="group 1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84" name="path 18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86" name="path 18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90" name="textbox 19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92" name="textbox 192"/>
          <ns0:cNvSpPr/>
          <ns0:nvPr/>
        </ns0:nvSpPr>
        <ns0:spPr>
          <ns1:xfrm>
            <ns1:off x="9111039" y="6830611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9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9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94" name="rect 19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96" name="rect 196"/>
          <ns0:cNvSpPr/>
          <ns0:nvPr/>
        </ns0:nvSpPr>
        <ns0:spPr>
          <ns1:xfrm>
            <ns1:off x="6808355" y="2456703"/>
            <ns1:ext cx="2046731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98" name="rect 198"/>
          <ns0:cNvSpPr/>
          <ns0:nvPr/>
        </ns0:nvSpPr>
        <ns0:spPr>
          <ns1:xfrm>
            <ns1:off x="687973" y="2791983"/>
            <ns1:ext cx="1466088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00" name="textbox 200"/>
          <ns0:cNvSpPr/>
          <ns0:nvPr/>
        </ns0:nvSpPr>
        <ns0:spPr>
          <ns1:xfrm>
            <ns1:off x="333681" y="1151389"/>
            <ns1:ext cx="88753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1950" indent="-34925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Profits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revenues 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minus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expenditures. To incr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ease profits, a company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can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increase revenues, decrease ex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penses, or try to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 both.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60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Profit margin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ratio of</ns1:t>
            </ns1:r>
            <ns1:r>
              <ns1:rPr sz="21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profits to revenues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7665" indent="-354965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6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b="1" i="1" u="sng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Life cycle costing</ns1:t>
            </ns1:r>
            <ns1:r>
              <ns1:rPr sz="21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considers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total cost of ownershi</ns1:t>
            </ns1:r>
            <ns1:r>
              <ns1:rPr sz="21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development plus</ns1:t>
            </ns1:r>
            <ns1:r>
              <ns1:rPr sz="21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support costs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for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indent="-295910" algn="l" rtl="0" eaLnBrk="0">
              <ns1:lnSpc>
                <ns1:spcPct val="89000"/>
              </ns1:lnSpc>
              <ns1:spcBef>
                <ns1:spcPts val="17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provides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big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-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picture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view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throughout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life cycle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helps develop an accurate projection 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project’s financial co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sts and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7240" algn="l" rtl="0" eaLnBrk="0">
              <ns1:lnSpc>
                <ns1:spcPct val="78000"/>
              </ns1:lnSpc>
              <ns1:spcBef>
                <ns1:spcPts val="53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benefits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5495" indent="-295275" algn="l" rtl="0" eaLnBrk="0">
              <ns1:lnSpc>
                <ns1:spcPct val="89000"/>
              </ns1:lnSpc>
              <ns1:spcBef>
                <ns1:spcPts val="17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Top management and project managers need to consider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life cycle costs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when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making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financial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decisions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86385" algn="l" rtl="0" eaLnBrk="0">
              <ns1:lnSpc>
                <ns1:spcPct val="89000"/>
              </ns1:lnSpc>
              <ns1:spcBef>
                <ns1:spcPts val="173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Organizations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have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history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spending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enough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money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early    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phases</ns1:t>
            </ns1:r>
            <ns1:r>
              <ns1:rPr sz="20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which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affects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total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ownership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8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86000"/>
              </ns1:lnSpc>
              <ns1:spcBef>
                <ns1:spcPts val="0"/>
              </ns1:spcBef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10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202" name="picture 20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68" y="5156850"/>
            <ns1:ext cx="135254" cy="211073"/>
          </ns1:xfrm>
          <ns1:prstGeom prst="rect">
            <ns1:avLst/>
          </ns1:prstGeom>
        </ns0:spPr>
      </ns0:pic>
      <ns0:pic>
        <ns0:nvPicPr>
          <ns0:cNvPr id="204" name="picture 20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91" y="4394848"/>
            <ns1:ext cx="135255" cy="211073"/>
          </ns1:xfrm>
          <ns1:prstGeom prst="rect">
            <ns1:avLst/>
          </ns1:prstGeom>
        </ns0:spPr>
      </ns0:pic>
      <ns0:pic>
        <ns0:nvPicPr>
          <ns0:cNvPr id="206" name="picture 20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69" y="3328041"/>
            <ns1:ext cx="135254" cy="211073"/>
          </ns1:xfrm>
          <ns1:prstGeom prst="rect">
            <ns1:avLst/>
          </ns1:prstGeom>
        </ns0:spPr>
      </ns0:pic>
      <ns0:sp>
        <ns0:nvSpPr>
          <ns0:cNvPr id="208" name="textbox 208"/>
          <ns0:cNvSpPr/>
          <ns0:nvPr/>
        </ns0:nvSpPr>
        <ns0:spPr>
          <ns1:xfrm>
            <ns1:off x="167930" y="208382"/>
            <ns1:ext cx="8411844" cy="505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Basic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Principles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Cost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(2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18" name="group 1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10" name="path 21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12" name="path 21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14" name="textbox 21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27829</Words>
  <Application>WPS 演示</Application>
  <PresentationFormat/>
  <Paragraphs>861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Arial</vt:lpstr>
      <vt:lpstr>宋体</vt:lpstr>
      <vt:lpstr>Wingdings</vt:lpstr>
      <vt:lpstr>Arial</vt:lpstr>
      <vt:lpstr>Times New Roman</vt:lpstr>
      <vt:lpstr>Wingdings</vt:lpstr>
      <vt:lpstr>微软雅黑</vt:lpstr>
      <vt:lpstr>Arial Unicode MS</vt:lpstr>
      <vt:lpstr>Calibri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DSME6620</dc:title>
  <dc:creator>Prof. Gong Xiting</dc:creator>
  <cp:lastModifiedBy>赵梦辰</cp:lastModifiedBy>
  <cp:revision>2</cp:revision>
  <dcterms:created xsi:type="dcterms:W3CDTF">2025-08-31T13:31:00Z</dcterms:created>
  <dcterms:modified xsi:type="dcterms:W3CDTF">2025-08-31T13:57:40Z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2025-09-01T05:15:03Z</vt:filetime>
  </property>
  <property fmtid="{D5CDD505-2E9C-101B-9397-08002B2CF9AE}" pid="4" name="ICV">
    <vt:lpwstr>9E7CE97F33784BE5AEFE9F54F9DB0181_12</vt:lpwstr>
  </property>
  <property fmtid="{D5CDD505-2E9C-101B-9397-08002B2CF9AE}" pid="5" name="KSOProductBuildVer">
    <vt:lpwstr>2052-12.1.0.22529</vt:lpwstr>
  </property>
</Properties>
</file>